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7"/>
  </p:notesMasterIdLst>
  <p:sldIdLst>
    <p:sldId id="256" r:id="rId2"/>
    <p:sldId id="257" r:id="rId3"/>
    <p:sldId id="259" r:id="rId4"/>
    <p:sldId id="311" r:id="rId5"/>
    <p:sldId id="260" r:id="rId6"/>
    <p:sldId id="261" r:id="rId7"/>
    <p:sldId id="262" r:id="rId8"/>
    <p:sldId id="263" r:id="rId9"/>
    <p:sldId id="307" r:id="rId10"/>
    <p:sldId id="308" r:id="rId11"/>
    <p:sldId id="309" r:id="rId12"/>
    <p:sldId id="265" r:id="rId13"/>
    <p:sldId id="266" r:id="rId14"/>
    <p:sldId id="310" r:id="rId15"/>
    <p:sldId id="312" r:id="rId16"/>
  </p:sldIdLst>
  <p:sldSz cx="9144000" cy="5143500" type="screen16x9"/>
  <p:notesSz cx="6858000" cy="9144000"/>
  <p:embeddedFontLst>
    <p:embeddedFont>
      <p:font typeface="Abel" panose="020B0604020202020204" charset="0"/>
      <p:regular r:id="rId18"/>
    </p:embeddedFont>
    <p:embeddedFont>
      <p:font typeface="Poppins" panose="020B0604020202020204" charset="0"/>
      <p:regular r:id="rId19"/>
      <p:bold r:id="rId20"/>
      <p:italic r:id="rId21"/>
      <p:boldItalic r:id="rId22"/>
    </p:embeddedFont>
    <p:embeddedFont>
      <p:font typeface="Montserrat ExtraBold" panose="020B0604020202020204" charset="0"/>
      <p:bold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Montserrat SemiBold" panose="020B060402020202020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858"/>
    <a:srgbClr val="CF1FB6"/>
    <a:srgbClr val="BE1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6E29A2-2D10-4F75-A738-6FD40CE8028D}">
  <a:tblStyle styleId="{356E29A2-2D10-4F75-A738-6FD40CE80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viewProps" Target="view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TAN%20GHOSH\Desktop\Rupashree%20Store%20Data%20Analysis%20By%20Sayanta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TAN%20GHOSH\Desktop\Rupashree%20Store%20Data%20Analysis%20By%20Sayanta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TAN%20GHOSH\Desktop\Rupashree%20Store%20Data%20Analysis%20By%20Sayanta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SAYANTAN%20GHOSH\Desktop\Rupashree%20Store%20Data%20Analysis%20By%20Sayanta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TAN%20GHOSH\Desktop\Rupashree%20Store%20Data%20Analysis%20By%20Sayanta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TAN%20GHOSH\Desktop\Rupashree%20Store%20Data%20Analysis%20By%20Sayanta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TAN%20GHOSH\Desktop\Rupashree%20Store%20Data%20Analysis%20By%20Sayanta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TAN%20GHOSH\Desktop\Rupashree%20Store%20Data%20Analysis%20By%20Sayanta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[Rupashree Store Data Analysis By Sayantan.xlsx]Orders Vs Sales!PivotTable1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IN" sz="1600" b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Orders Vs Sales</a:t>
            </a:r>
            <a:endParaRPr lang="en-IN" sz="1600" b="1"/>
          </a:p>
        </c:rich>
      </c:tx>
      <c:layout>
        <c:manualLayout>
          <c:xMode val="edge"/>
          <c:yMode val="edge"/>
          <c:x val="0.18062861726194998"/>
          <c:y val="2.492362364060361E-3"/>
        </c:manualLayout>
      </c:layout>
      <c:overlay val="0"/>
      <c:spPr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9.1536778741363581E-2"/>
          <c:y val="0.16172127961059074"/>
          <c:w val="0.83183141850012809"/>
          <c:h val="0.766053075501085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'Orders Vs Sales'!$B$3</c:f>
              <c:strCache>
                <c:ptCount val="1"/>
                <c:pt idx="0">
                  <c:v>Sum of 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'Orders Vs Sales'!$A$4:$A$15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'Orders Vs Sales'!$B$4:$B$15</c:f>
              <c:numCache>
                <c:formatCode>General</c:formatCode>
                <c:ptCount val="12"/>
                <c:pt idx="0">
                  <c:v>1820601</c:v>
                </c:pt>
                <c:pt idx="1">
                  <c:v>1875932</c:v>
                </c:pt>
                <c:pt idx="2">
                  <c:v>1928066</c:v>
                </c:pt>
                <c:pt idx="3">
                  <c:v>1829263</c:v>
                </c:pt>
                <c:pt idx="4">
                  <c:v>1797822</c:v>
                </c:pt>
                <c:pt idx="5">
                  <c:v>1750966</c:v>
                </c:pt>
                <c:pt idx="6">
                  <c:v>1772300</c:v>
                </c:pt>
                <c:pt idx="7">
                  <c:v>1808505</c:v>
                </c:pt>
                <c:pt idx="8">
                  <c:v>1688871</c:v>
                </c:pt>
                <c:pt idx="9">
                  <c:v>1666662</c:v>
                </c:pt>
                <c:pt idx="10">
                  <c:v>1615356</c:v>
                </c:pt>
                <c:pt idx="11">
                  <c:v>1622033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4-4A38-8552-BA68793B25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91230047"/>
        <c:axId val="1902732703"/>
      </c:barChart>
      <c:lineChart>
        <c:grouping val="standard"/>
        <c:varyColors val="0"/>
        <c:ser>
          <c:idx val="1"/>
          <c:order val="1"/>
          <c:tx>
            <c:strRef>
              <c:f>'Orders Vs Sales'!$C$3</c:f>
              <c:strCache>
                <c:ptCount val="1"/>
                <c:pt idx="0">
                  <c:v>Count of Order ID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'Orders Vs Sales'!$A$4:$A$15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'Orders Vs Sales'!$C$4:$C$15</c:f>
              <c:numCache>
                <c:formatCode>General</c:formatCode>
                <c:ptCount val="12"/>
                <c:pt idx="0">
                  <c:v>2702</c:v>
                </c:pt>
                <c:pt idx="1">
                  <c:v>2750</c:v>
                </c:pt>
                <c:pt idx="2">
                  <c:v>2819</c:v>
                </c:pt>
                <c:pt idx="3">
                  <c:v>2685</c:v>
                </c:pt>
                <c:pt idx="4">
                  <c:v>2617</c:v>
                </c:pt>
                <c:pt idx="5">
                  <c:v>2597</c:v>
                </c:pt>
                <c:pt idx="6">
                  <c:v>2579</c:v>
                </c:pt>
                <c:pt idx="7">
                  <c:v>2617</c:v>
                </c:pt>
                <c:pt idx="8">
                  <c:v>2490</c:v>
                </c:pt>
                <c:pt idx="9">
                  <c:v>2424</c:v>
                </c:pt>
                <c:pt idx="10">
                  <c:v>2383</c:v>
                </c:pt>
                <c:pt idx="11">
                  <c:v>2384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D4-4A38-8552-BA68793B25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72452943"/>
        <c:axId val="1672452111"/>
      </c:lineChart>
      <c:catAx>
        <c:axId val="179123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2732703"/>
        <c:crosses val="autoZero"/>
        <c:auto val="1"/>
        <c:lblAlgn val="ctr"/>
        <c:lblOffset val="100"/>
        <c:noMultiLvlLbl val="0"/>
      </c:catAx>
      <c:valAx>
        <c:axId val="1902732703"/>
        <c:scaling>
          <c:orientation val="minMax"/>
        </c:scaling>
        <c:delete val="0"/>
        <c:axPos val="l"/>
        <c:numFmt formatCode="0.00,,&quot;M&quot;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230047"/>
        <c:crosses val="autoZero"/>
        <c:crossBetween val="between"/>
      </c:valAx>
      <c:valAx>
        <c:axId val="167245211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2452943"/>
        <c:crosses val="max"/>
        <c:crossBetween val="between"/>
      </c:valAx>
      <c:catAx>
        <c:axId val="16724529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72452111"/>
        <c:crosses val="autoZero"/>
        <c:auto val="1"/>
        <c:lblAlgn val="ctr"/>
        <c:lblOffset val="100"/>
        <c:noMultiLvlLbl val="0"/>
      </c:catAx>
      <c:spPr>
        <a:solidFill>
          <a:schemeClr val="tx2"/>
        </a:solidFill>
        <a:ln>
          <a:solidFill>
            <a:schemeClr val="tx2"/>
          </a:solidFill>
        </a:ln>
        <a:effectLst/>
      </c:spPr>
    </c:plotArea>
    <c:legend>
      <c:legendPos val="r"/>
      <c:layout>
        <c:manualLayout>
          <c:xMode val="edge"/>
          <c:yMode val="edge"/>
          <c:x val="0.55852118089460456"/>
          <c:y val="3.4223134839151265E-3"/>
          <c:w val="0.4392800504158616"/>
          <c:h val="7.7858440179577146E-2"/>
        </c:manualLayout>
      </c:layout>
      <c:overlay val="0"/>
      <c:spPr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[Rupashree Store Data Analysis By Sayantan.xlsx]Months Vs Sales!PivotTable2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solidFill>
              <a:schemeClr val="lt1"/>
            </a:solidFill>
            <a:ln w="19050" cap="rnd" cmpd="sng" algn="ctr">
              <a:solidFill>
                <a:schemeClr val="accent1"/>
              </a:solidFill>
              <a:prstDash val="solid"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solidFill>
              <a:schemeClr val="lt1"/>
            </a:solidFill>
            <a:ln w="19050" cap="rnd" cmpd="sng" algn="ctr">
              <a:solidFill>
                <a:schemeClr val="accent1"/>
              </a:solidFill>
              <a:prstDash val="solid"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solidFill>
              <a:schemeClr val="lt1"/>
            </a:solidFill>
            <a:ln w="19050" cap="rnd" cmpd="sng" algn="ctr">
              <a:solidFill>
                <a:schemeClr val="accent1"/>
              </a:solidFill>
              <a:prstDash val="solid"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3109931811204809E-2"/>
          <c:y val="5.3381825327416844E-2"/>
          <c:w val="0.94072384375959339"/>
          <c:h val="0.889966712543862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'Months Vs Sales'!$B$3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,,&quot;M&quot;" sourceLinked="0"/>
            <c:spPr>
              <a:solidFill>
                <a:schemeClr val="lt1"/>
              </a:solidFill>
              <a:ln w="19050" cap="rnd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'Months Vs Sales'!$A$4:$A$15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'Months Vs Sales'!$B$4:$B$15</c:f>
              <c:numCache>
                <c:formatCode>General</c:formatCode>
                <c:ptCount val="12"/>
                <c:pt idx="0">
                  <c:v>1820601</c:v>
                </c:pt>
                <c:pt idx="1">
                  <c:v>1875932</c:v>
                </c:pt>
                <c:pt idx="2">
                  <c:v>1928066</c:v>
                </c:pt>
                <c:pt idx="3">
                  <c:v>1829263</c:v>
                </c:pt>
                <c:pt idx="4">
                  <c:v>1797822</c:v>
                </c:pt>
                <c:pt idx="5">
                  <c:v>1750966</c:v>
                </c:pt>
                <c:pt idx="6">
                  <c:v>1772300</c:v>
                </c:pt>
                <c:pt idx="7">
                  <c:v>1808505</c:v>
                </c:pt>
                <c:pt idx="8">
                  <c:v>1688871</c:v>
                </c:pt>
                <c:pt idx="9">
                  <c:v>1666662</c:v>
                </c:pt>
                <c:pt idx="10">
                  <c:v>1615356</c:v>
                </c:pt>
                <c:pt idx="11">
                  <c:v>1622033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0-4522-A4F4-AEB89869705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02080064"/>
        <c:axId val="1302089216"/>
      </c:barChart>
      <c:catAx>
        <c:axId val="130208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2089216"/>
        <c:crosses val="autoZero"/>
        <c:auto val="1"/>
        <c:lblAlgn val="ctr"/>
        <c:lblOffset val="100"/>
        <c:noMultiLvlLbl val="0"/>
      </c:catAx>
      <c:valAx>
        <c:axId val="1302089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2080064"/>
        <c:crosses val="autoZero"/>
        <c:crossBetween val="between"/>
      </c:valAx>
      <c:spPr>
        <a:solidFill>
          <a:schemeClr val="tx2"/>
        </a:solidFill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noFill/>
    <a:ln w="19050" cap="rnd" cmpd="sng" algn="ctr">
      <a:solidFill>
        <a:schemeClr val="accent1"/>
      </a:solidFill>
      <a:prstDash val="solid"/>
      <a:round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[Rupashree Store Data Analysis By Sayantan.xlsx]Men Vs Women!PivotTable1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dLbl>
          <c:idx val="0"/>
          <c:layout>
            <c:manualLayout>
              <c:x val="0.11944444444444445"/>
              <c:y val="-0.16203703703703712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-0.12777777777777777"/>
              <c:y val="9.722222222222214E-2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21388888888888885"/>
              <c:y val="-4.629629629629629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'Men Vs Women'!$B$3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BE1299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CE5-4FA1-952C-BAF1232250C3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5-4FA1-952C-BAF1232250C3}"/>
              </c:ext>
            </c:extLst>
          </c:dPt>
          <c:dLbls>
            <c:numFmt formatCode="0.00,,&quot;M&quot;" sourceLinked="0"/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'Men Vs Women'!$A$4:$A$5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'Men Vs Women'!$B$4:$B$5</c:f>
              <c:numCache>
                <c:formatCode>General</c:formatCode>
                <c:ptCount val="2"/>
                <c:pt idx="0">
                  <c:v>7613604</c:v>
                </c:pt>
                <c:pt idx="1">
                  <c:v>13562773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E5-4FA1-952C-BAF123225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113929792"/>
        <c:axId val="2113944768"/>
      </c:barChart>
      <c:catAx>
        <c:axId val="2113929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3944768"/>
        <c:crosses val="autoZero"/>
        <c:auto val="1"/>
        <c:lblAlgn val="ctr"/>
        <c:lblOffset val="100"/>
        <c:noMultiLvlLbl val="0"/>
      </c:catAx>
      <c:valAx>
        <c:axId val="21139447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11392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[Rupashree Store Data Analysis By Sayantan.xlsx]Top 5 State's Sales!PivotTable3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23023840769903764"/>
          <c:y val="0.13930555555555557"/>
          <c:w val="0.7135036387497018"/>
          <c:h val="0.776443205016039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'Top 5 State''s Sales'!$B$3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666666"/>
            </a:solidFill>
            <a:ln>
              <a:noFill/>
            </a:ln>
            <a:effectLst/>
          </c:spPr>
          <c:invertIfNegative val="0"/>
          <c:dLbls>
            <c:numFmt formatCode="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State''s Sales'!$A$4:$A$13</c:f>
              <c:strCache>
                <c:ptCount val="10"/>
                <c:pt idx="0">
                  <c:v>MAHARASHTRA</c:v>
                </c:pt>
                <c:pt idx="1">
                  <c:v>KARNATAKA</c:v>
                </c:pt>
                <c:pt idx="2">
                  <c:v>UTTAR PRADESH</c:v>
                </c:pt>
                <c:pt idx="3">
                  <c:v>TELANGANA</c:v>
                </c:pt>
                <c:pt idx="4">
                  <c:v>TAMIL NADU</c:v>
                </c:pt>
                <c:pt idx="5">
                  <c:v>DELHI</c:v>
                </c:pt>
                <c:pt idx="6">
                  <c:v>KERALA</c:v>
                </c:pt>
                <c:pt idx="7">
                  <c:v>WEST BENGAL</c:v>
                </c:pt>
                <c:pt idx="8">
                  <c:v>ANDHRA PRADESH</c:v>
                </c:pt>
                <c:pt idx="9">
                  <c:v>HARYANA</c:v>
                </c:pt>
              </c:strCache>
            </c:strRef>
          </c:cat>
          <c:val>
            <c:numRef>
              <c:f>'Top 5 State''s Sales'!$B$4:$B$13</c:f>
              <c:numCache>
                <c:formatCode>General</c:formatCode>
                <c:ptCount val="10"/>
                <c:pt idx="0">
                  <c:v>2990221</c:v>
                </c:pt>
                <c:pt idx="1">
                  <c:v>2646358</c:v>
                </c:pt>
                <c:pt idx="2">
                  <c:v>2104659</c:v>
                </c:pt>
                <c:pt idx="3">
                  <c:v>1712439</c:v>
                </c:pt>
                <c:pt idx="4">
                  <c:v>1678877</c:v>
                </c:pt>
                <c:pt idx="5">
                  <c:v>1266328</c:v>
                </c:pt>
                <c:pt idx="6">
                  <c:v>1008940</c:v>
                </c:pt>
                <c:pt idx="7">
                  <c:v>922444</c:v>
                </c:pt>
                <c:pt idx="8">
                  <c:v>918499</c:v>
                </c:pt>
                <c:pt idx="9">
                  <c:v>813320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45-4EA7-9FA7-20C8F12AEC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52105248"/>
        <c:axId val="1352100256"/>
      </c:barChart>
      <c:catAx>
        <c:axId val="1352105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100256"/>
        <c:crosses val="autoZero"/>
        <c:auto val="1"/>
        <c:lblAlgn val="ctr"/>
        <c:lblOffset val="100"/>
        <c:noMultiLvlLbl val="0"/>
      </c:catAx>
      <c:valAx>
        <c:axId val="1352100256"/>
        <c:scaling>
          <c:orientation val="minMax"/>
        </c:scaling>
        <c:delete val="0"/>
        <c:axPos val="b"/>
        <c:numFmt formatCode="0.00,,&quot;M&quot;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105248"/>
        <c:crosses val="autoZero"/>
        <c:crossBetween val="between"/>
      </c:valAx>
      <c:spPr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[Rupashree Store Data Analysis By Sayantan.xlsx]Age N Gender!PivotTable4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'Age N Gender'!$B$3:$B$4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'Age N Gender'!$A$5:$A$7</c:f>
              <c:strCache>
                <c:ptCount val="3"/>
                <c:pt idx="0">
                  <c:v>Adult</c:v>
                </c:pt>
                <c:pt idx="1">
                  <c:v>Senior</c:v>
                </c:pt>
                <c:pt idx="2">
                  <c:v>Teenager</c:v>
                </c:pt>
              </c:strCache>
            </c:strRef>
          </c:cat>
          <c:val>
            <c:numRef>
              <c:f>'Age N Gender'!$B$5:$B$7</c:f>
              <c:numCache>
                <c:formatCode>0.00%</c:formatCode>
                <c:ptCount val="3"/>
                <c:pt idx="0">
                  <c:v>0.2528424646503688</c:v>
                </c:pt>
                <c:pt idx="1">
                  <c:v>3.9198634328598575E-2</c:v>
                </c:pt>
                <c:pt idx="2">
                  <c:v>1.3753341707733437E-2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7-47AB-A0C0-1A2C2F4818B3}"/>
            </c:ext>
          </c:extLst>
        </c:ser>
        <c:ser>
          <c:idx val="1"/>
          <c:order val="1"/>
          <c:tx>
            <c:strRef>
              <c:f>'Age N Gender'!$C$3:$C$4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'Age N Gender'!$A$5:$A$7</c:f>
              <c:strCache>
                <c:ptCount val="3"/>
                <c:pt idx="0">
                  <c:v>Adult</c:v>
                </c:pt>
                <c:pt idx="1">
                  <c:v>Senior</c:v>
                </c:pt>
                <c:pt idx="2">
                  <c:v>Teenager</c:v>
                </c:pt>
              </c:strCache>
            </c:strRef>
          </c:cat>
          <c:val>
            <c:numRef>
              <c:f>'Age N Gender'!$C$5:$C$7</c:f>
              <c:numCache>
                <c:formatCode>0.00%</c:formatCode>
                <c:ptCount val="3"/>
                <c:pt idx="0">
                  <c:v>0.57239024704480301</c:v>
                </c:pt>
                <c:pt idx="1">
                  <c:v>8.8478758012046257E-2</c:v>
                </c:pt>
                <c:pt idx="2">
                  <c:v>3.33365542564499E-2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7-47AB-A0C0-1A2C2F4818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52087776"/>
        <c:axId val="1352089024"/>
      </c:barChart>
      <c:catAx>
        <c:axId val="135208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089024"/>
        <c:crosses val="autoZero"/>
        <c:auto val="1"/>
        <c:lblAlgn val="ctr"/>
        <c:lblOffset val="100"/>
        <c:noMultiLvlLbl val="0"/>
      </c:catAx>
      <c:valAx>
        <c:axId val="1352089024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35208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89994795044486"/>
          <c:y val="1.3851087965002815E-2"/>
          <c:w val="0.16995385236606661"/>
          <c:h val="0.263387607633239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2700" cap="flat" cmpd="sng" algn="ctr">
      <a:solidFill>
        <a:schemeClr val="accent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[Rupashree Store Data Analysis By Sayantan.xlsx]Sales Distribution!PivotTable5</c:name>
    <c:fmtId val="5"/>
  </c:pivotSource>
  <c:chart>
    <c:autoTitleDeleted val="1"/>
    <c:pivotFmts>
      <c:pivotFmt>
        <c:idx val="0"/>
      </c:pivotFmt>
      <c:pivotFmt>
        <c:idx val="1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marker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 w="19050" cap="rnd" cmpd="sng" algn="ctr">
              <a:noFill/>
              <a:prstDash val="solid"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7799688484536916"/>
          <c:y val="0.26660792549216394"/>
          <c:w val="0.71866147579790873"/>
          <c:h val="0.66855075424060872"/>
        </c:manualLayout>
      </c:layout>
      <c:doughnutChart>
        <c:varyColors val="1"/>
        <c:ser>
          <c:idx val="0"/>
          <c:order val="0"/>
          <c:tx>
            <c:strRef>
              <c:f>'Sales Distribution'!$B$3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CF-48B7-967B-8F7ADAB713C0}"/>
              </c:ext>
            </c:extLst>
          </c:dPt>
          <c:dPt>
            <c:idx val="1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CF-48B7-967B-8F7ADAB713C0}"/>
              </c:ext>
            </c:extLst>
          </c:dPt>
          <c:dPt>
            <c:idx val="2"/>
            <c:bubble3D val="0"/>
            <c:spPr>
              <a:solidFill>
                <a:schemeClr val="accent5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CCF-48B7-967B-8F7ADAB713C0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CCF-48B7-967B-8F7ADAB713C0}"/>
              </c:ext>
            </c:extLst>
          </c:dPt>
          <c:dPt>
            <c:idx val="4"/>
            <c:bubble3D val="0"/>
            <c:spPr>
              <a:solidFill>
                <a:schemeClr val="accent5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CCF-48B7-967B-8F7ADAB713C0}"/>
              </c:ext>
            </c:extLst>
          </c:dPt>
          <c:dPt>
            <c:idx val="5"/>
            <c:bubble3D val="0"/>
            <c:spPr>
              <a:solidFill>
                <a:schemeClr val="accent5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CCF-48B7-967B-8F7ADAB713C0}"/>
              </c:ext>
            </c:extLst>
          </c:dPt>
          <c:dPt>
            <c:idx val="6"/>
            <c:bubble3D val="0"/>
            <c:spPr>
              <a:solidFill>
                <a:schemeClr val="accent5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CCF-48B7-967B-8F7ADAB713C0}"/>
              </c:ext>
            </c:extLst>
          </c:dPt>
          <c:dLbls>
            <c:dLbl>
              <c:idx val="0"/>
              <c:layout>
                <c:manualLayout>
                  <c:x val="6.0329070536453575E-2"/>
                  <c:y val="-0.1247165644219976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CCF-48B7-967B-8F7ADAB713C0}"/>
                </c:ext>
              </c:extLst>
            </c:dLbl>
            <c:dLbl>
              <c:idx val="3"/>
              <c:layout>
                <c:manualLayout>
                  <c:x val="-0.12400975610271041"/>
                  <c:y val="6.859411043209870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CCF-48B7-967B-8F7ADAB713C0}"/>
                </c:ext>
              </c:extLst>
            </c:dLbl>
            <c:dLbl>
              <c:idx val="5"/>
              <c:layout>
                <c:manualLayout>
                  <c:x val="-7.03839156258627E-2"/>
                  <c:y val="-0.121598650311447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ACCF-48B7-967B-8F7ADAB713C0}"/>
                </c:ext>
              </c:extLst>
            </c:dLbl>
            <c:dLbl>
              <c:idx val="6"/>
              <c:layout>
                <c:manualLayout>
                  <c:x val="0"/>
                  <c:y val="-0.1247165644219976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ACCF-48B7-967B-8F7ADAB713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'Sales Distribution'!$A$4:$A$10</c:f>
              <c:strCache>
                <c:ptCount val="7"/>
                <c:pt idx="0">
                  <c:v>Ajio</c:v>
                </c:pt>
                <c:pt idx="1">
                  <c:v>Amazon</c:v>
                </c:pt>
                <c:pt idx="2">
                  <c:v>Flipkart</c:v>
                </c:pt>
                <c:pt idx="3">
                  <c:v>Meesho</c:v>
                </c:pt>
                <c:pt idx="4">
                  <c:v>Myntra</c:v>
                </c:pt>
                <c:pt idx="5">
                  <c:v>Others</c:v>
                </c:pt>
                <c:pt idx="6">
                  <c:v>Nykaa</c:v>
                </c:pt>
              </c:strCache>
            </c:strRef>
          </c:cat>
          <c:val>
            <c:numRef>
              <c:f>'Sales Distribution'!$B$4:$B$10</c:f>
              <c:numCache>
                <c:formatCode>General</c:formatCode>
                <c:ptCount val="7"/>
                <c:pt idx="0">
                  <c:v>6.2196025380874161E-2</c:v>
                </c:pt>
                <c:pt idx="1">
                  <c:v>0.35481689052082327</c:v>
                </c:pt>
                <c:pt idx="2">
                  <c:v>0.21589847650336585</c:v>
                </c:pt>
                <c:pt idx="3">
                  <c:v>4.5028505169581602E-2</c:v>
                </c:pt>
                <c:pt idx="4">
                  <c:v>0.23364576287564015</c:v>
                </c:pt>
                <c:pt idx="5">
                  <c:v>4.0615840499887271E-2</c:v>
                </c:pt>
                <c:pt idx="6">
                  <c:v>4.7798499049827678E-2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CCF-48B7-967B-8F7ADAB713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 cap="rnd" cmpd="sng" algn="ctr">
      <a:solidFill>
        <a:schemeClr val="accent1"/>
      </a:solidFill>
      <a:prstDash val="solid"/>
      <a:round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[Rupashree Store Data Analysis By Sayantan.xlsx]Max Sale Category!PivotTable1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'Max Sale Category'!$B$3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tx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cap="none" spc="0" baseline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'Max Sale Category'!$A$4:$A$12</c:f>
              <c:strCache>
                <c:ptCount val="8"/>
                <c:pt idx="0">
                  <c:v>Blouse</c:v>
                </c:pt>
                <c:pt idx="1">
                  <c:v>Bottom</c:v>
                </c:pt>
                <c:pt idx="2">
                  <c:v>Ethnic Dress</c:v>
                </c:pt>
                <c:pt idx="3">
                  <c:v>Kurta</c:v>
                </c:pt>
                <c:pt idx="4">
                  <c:v>Saree</c:v>
                </c:pt>
                <c:pt idx="5">
                  <c:v>Set</c:v>
                </c:pt>
                <c:pt idx="6">
                  <c:v>Top</c:v>
                </c:pt>
                <c:pt idx="7">
                  <c:v>Western Dress</c:v>
                </c:pt>
              </c:strCache>
            </c:strRef>
          </c:cat>
          <c:val>
            <c:numRef>
              <c:f>'Max Sale Category'!$B$4:$B$12</c:f>
              <c:numCache>
                <c:formatCode>General</c:formatCode>
                <c:ptCount val="8"/>
                <c:pt idx="0">
                  <c:v>229</c:v>
                </c:pt>
                <c:pt idx="1">
                  <c:v>78</c:v>
                </c:pt>
                <c:pt idx="2">
                  <c:v>264</c:v>
                </c:pt>
                <c:pt idx="3">
                  <c:v>10446</c:v>
                </c:pt>
                <c:pt idx="4">
                  <c:v>1380</c:v>
                </c:pt>
                <c:pt idx="5">
                  <c:v>12391</c:v>
                </c:pt>
                <c:pt idx="6">
                  <c:v>2193</c:v>
                </c:pt>
                <c:pt idx="7">
                  <c:v>4066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D8-48DD-BEAE-17B28C921B6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302102112"/>
        <c:axId val="1302102944"/>
      </c:barChart>
      <c:catAx>
        <c:axId val="130210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2102944"/>
        <c:crosses val="autoZero"/>
        <c:auto val="1"/>
        <c:lblAlgn val="ctr"/>
        <c:lblOffset val="100"/>
        <c:noMultiLvlLbl val="0"/>
      </c:catAx>
      <c:valAx>
        <c:axId val="1302102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2102112"/>
        <c:crosses val="autoZero"/>
        <c:crossBetween val="between"/>
      </c:valAx>
      <c:spPr>
        <a:solidFill>
          <a:schemeClr val="accent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>
      <a:solidFill>
        <a:schemeClr val="bg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[Rupashree Store Data Analysis By Sayantan.xlsx]Top 10 State's Sales!PivotTable1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10 State''s Sales'!$B$3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10 State''s Sales'!$A$4:$A$13</c:f>
              <c:strCache>
                <c:ptCount val="10"/>
                <c:pt idx="0">
                  <c:v>BENGALURU</c:v>
                </c:pt>
                <c:pt idx="1">
                  <c:v>CHENNAI</c:v>
                </c:pt>
                <c:pt idx="2">
                  <c:v>GURUGRAM</c:v>
                </c:pt>
                <c:pt idx="3">
                  <c:v>HYDERABAD</c:v>
                </c:pt>
                <c:pt idx="4">
                  <c:v>KOLKATA</c:v>
                </c:pt>
                <c:pt idx="5">
                  <c:v>LUCKNOW</c:v>
                </c:pt>
                <c:pt idx="6">
                  <c:v>MUMBAI</c:v>
                </c:pt>
                <c:pt idx="7">
                  <c:v>NEW DELHI</c:v>
                </c:pt>
                <c:pt idx="8">
                  <c:v>NOIDA</c:v>
                </c:pt>
                <c:pt idx="9">
                  <c:v>PUNE</c:v>
                </c:pt>
              </c:strCache>
            </c:strRef>
          </c:cat>
          <c:val>
            <c:numRef>
              <c:f>'Top 10 State''s Sales'!$B$4:$B$13</c:f>
              <c:numCache>
                <c:formatCode>General</c:formatCode>
                <c:ptCount val="10"/>
                <c:pt idx="0">
                  <c:v>1766657</c:v>
                </c:pt>
                <c:pt idx="1">
                  <c:v>922887</c:v>
                </c:pt>
                <c:pt idx="2">
                  <c:v>327542</c:v>
                </c:pt>
                <c:pt idx="3">
                  <c:v>1370811</c:v>
                </c:pt>
                <c:pt idx="4">
                  <c:v>443378</c:v>
                </c:pt>
                <c:pt idx="5">
                  <c:v>362364</c:v>
                </c:pt>
                <c:pt idx="6">
                  <c:v>917625</c:v>
                </c:pt>
                <c:pt idx="7">
                  <c:v>1162928</c:v>
                </c:pt>
                <c:pt idx="8">
                  <c:v>264419</c:v>
                </c:pt>
                <c:pt idx="9">
                  <c:v>569934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95-4013-A259-0769349C9D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98516304"/>
        <c:axId val="298517968"/>
      </c:barChart>
      <c:catAx>
        <c:axId val="298516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rnd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8517968"/>
        <c:crosses val="autoZero"/>
        <c:auto val="1"/>
        <c:lblAlgn val="ctr"/>
        <c:lblOffset val="100"/>
        <c:noMultiLvlLbl val="0"/>
      </c:catAx>
      <c:valAx>
        <c:axId val="298517968"/>
        <c:scaling>
          <c:orientation val="minMax"/>
        </c:scaling>
        <c:delete val="0"/>
        <c:axPos val="b"/>
        <c:numFmt formatCode="0.0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8516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306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18ca45c72_2_1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18ca45c72_2_15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18ca45c72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18ca45c72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18ca45c72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18ca45c72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83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18ca45c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18ca45c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18ca45c7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18ca45c7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18ca45c7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18ca45c7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18ca45c7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18ca45c7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85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42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76835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122875" y="1096800"/>
            <a:ext cx="3307800" cy="245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626875" y="3550100"/>
            <a:ext cx="28038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344251" y="-50"/>
            <a:ext cx="65448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81504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accent6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985984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4" name="Google Shape;204;p25"/>
          <p:cNvSpPr/>
          <p:nvPr/>
        </p:nvSpPr>
        <p:spPr>
          <a:xfrm>
            <a:off x="52070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5" name="Google Shape;205;p25"/>
          <p:cNvSpPr/>
          <p:nvPr/>
        </p:nvSpPr>
        <p:spPr>
          <a:xfrm>
            <a:off x="713226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01555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51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713251" y="1103650"/>
            <a:ext cx="7717500" cy="3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198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985984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8"/>
          <p:cNvSpPr/>
          <p:nvPr/>
        </p:nvSpPr>
        <p:spPr>
          <a:xfrm>
            <a:off x="52070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48;p8"/>
          <p:cNvSpPr/>
          <p:nvPr/>
        </p:nvSpPr>
        <p:spPr>
          <a:xfrm>
            <a:off x="713226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193775" y="1797800"/>
            <a:ext cx="4756500" cy="13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03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2640300" cy="17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4000"/>
              <a:buFont typeface="Montserrat Black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60341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8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accent6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13225" y="3043225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39094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96362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1" y="1337425"/>
            <a:ext cx="9152100" cy="325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713226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12956" y="2227877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3387495" y="2227877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6061644" y="2227877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4"/>
          </p:nvPr>
        </p:nvSpPr>
        <p:spPr>
          <a:xfrm>
            <a:off x="713556" y="2641723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5"/>
          </p:nvPr>
        </p:nvSpPr>
        <p:spPr>
          <a:xfrm>
            <a:off x="3388244" y="2641723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6"/>
          </p:nvPr>
        </p:nvSpPr>
        <p:spPr>
          <a:xfrm>
            <a:off x="6061495" y="2641723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7" hasCustomPrompt="1"/>
          </p:nvPr>
        </p:nvSpPr>
        <p:spPr>
          <a:xfrm>
            <a:off x="712951" y="1890375"/>
            <a:ext cx="11478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8" hasCustomPrompt="1"/>
          </p:nvPr>
        </p:nvSpPr>
        <p:spPr>
          <a:xfrm>
            <a:off x="6062700" y="1889425"/>
            <a:ext cx="11478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9" hasCustomPrompt="1"/>
          </p:nvPr>
        </p:nvSpPr>
        <p:spPr>
          <a:xfrm>
            <a:off x="3387477" y="1890375"/>
            <a:ext cx="11478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4"/>
          <p:cNvSpPr/>
          <p:nvPr/>
        </p:nvSpPr>
        <p:spPr>
          <a:xfrm>
            <a:off x="7881575" y="1000600"/>
            <a:ext cx="2517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" name="Google Shape;84;p14"/>
          <p:cNvSpPr/>
          <p:nvPr/>
        </p:nvSpPr>
        <p:spPr>
          <a:xfrm>
            <a:off x="-1235299" y="4595800"/>
            <a:ext cx="2517900" cy="3381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71153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13249" y="448050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1742694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1978891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sz="24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2"/>
          </p:nvPr>
        </p:nvSpPr>
        <p:spPr>
          <a:xfrm>
            <a:off x="1978900" y="2182450"/>
            <a:ext cx="21630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5601419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4"/>
          </p:nvPr>
        </p:nvSpPr>
        <p:spPr>
          <a:xfrm>
            <a:off x="5837625" y="2182450"/>
            <a:ext cx="2161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1745069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5"/>
          </p:nvPr>
        </p:nvSpPr>
        <p:spPr>
          <a:xfrm>
            <a:off x="1981266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sz="24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6"/>
          </p:nvPr>
        </p:nvSpPr>
        <p:spPr>
          <a:xfrm>
            <a:off x="1981059" y="3566025"/>
            <a:ext cx="21630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5603794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7"/>
          </p:nvPr>
        </p:nvSpPr>
        <p:spPr>
          <a:xfrm>
            <a:off x="5839611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8"/>
          </p:nvPr>
        </p:nvSpPr>
        <p:spPr>
          <a:xfrm>
            <a:off x="5839439" y="3566025"/>
            <a:ext cx="2161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9" hasCustomPrompt="1"/>
          </p:nvPr>
        </p:nvSpPr>
        <p:spPr>
          <a:xfrm>
            <a:off x="1097275" y="1718975"/>
            <a:ext cx="8841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13" hasCustomPrompt="1"/>
          </p:nvPr>
        </p:nvSpPr>
        <p:spPr>
          <a:xfrm>
            <a:off x="4956055" y="1721025"/>
            <a:ext cx="8841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14" hasCustomPrompt="1"/>
          </p:nvPr>
        </p:nvSpPr>
        <p:spPr>
          <a:xfrm>
            <a:off x="1097275" y="3108875"/>
            <a:ext cx="8841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15" hasCustomPrompt="1"/>
          </p:nvPr>
        </p:nvSpPr>
        <p:spPr>
          <a:xfrm>
            <a:off x="4956051" y="3108876"/>
            <a:ext cx="8841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Google Shape;104;p15"/>
          <p:cNvSpPr/>
          <p:nvPr/>
        </p:nvSpPr>
        <p:spPr>
          <a:xfrm>
            <a:off x="4143959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5" name="Google Shape;105;p15"/>
          <p:cNvSpPr/>
          <p:nvPr/>
        </p:nvSpPr>
        <p:spPr>
          <a:xfrm>
            <a:off x="3871201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55281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6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985984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3" name="Google Shape;113;p17"/>
          <p:cNvSpPr/>
          <p:nvPr/>
        </p:nvSpPr>
        <p:spPr>
          <a:xfrm>
            <a:off x="52070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4" name="Google Shape;114;p17"/>
          <p:cNvSpPr/>
          <p:nvPr/>
        </p:nvSpPr>
        <p:spPr>
          <a:xfrm>
            <a:off x="713226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2255975" y="3288824"/>
            <a:ext cx="38589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54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6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2921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xfrm>
            <a:off x="4655128" y="609604"/>
            <a:ext cx="4488875" cy="29406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 algn="ctr"/>
            <a:r>
              <a:rPr lang="en-US" sz="3200" dirty="0" err="1"/>
              <a:t>Rupashree</a:t>
            </a:r>
            <a:r>
              <a:rPr lang="en-US" sz="3200" dirty="0"/>
              <a:t>  Store Annual  Report 2023</a:t>
            </a:r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5199728" y="2992582"/>
            <a:ext cx="3694891" cy="1517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sz="3200" b="1" dirty="0"/>
              <a:t>By Sayantan Ghosh</a:t>
            </a:r>
            <a:endParaRPr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9472" y="0"/>
            <a:ext cx="5493326" cy="513062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>
            <a:spLocks noGrp="1"/>
          </p:cNvSpPr>
          <p:nvPr>
            <p:ph type="title"/>
          </p:nvPr>
        </p:nvSpPr>
        <p:spPr>
          <a:xfrm>
            <a:off x="464128" y="117763"/>
            <a:ext cx="8250381" cy="6650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Maximum Sales according to the Channel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5" name="Google Shape;495;p35"/>
          <p:cNvSpPr txBox="1">
            <a:spLocks noGrp="1"/>
          </p:cNvSpPr>
          <p:nvPr>
            <p:ph type="title" idx="4294967295"/>
          </p:nvPr>
        </p:nvSpPr>
        <p:spPr>
          <a:xfrm>
            <a:off x="0" y="1890713"/>
            <a:ext cx="1147763" cy="336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1"/>
                </a:solidFill>
              </a:rPr>
              <a:t>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97" name="Google Shape;497;p35"/>
          <p:cNvSpPr txBox="1">
            <a:spLocks noGrp="1"/>
          </p:cNvSpPr>
          <p:nvPr>
            <p:ph type="title" idx="4294967295"/>
          </p:nvPr>
        </p:nvSpPr>
        <p:spPr>
          <a:xfrm>
            <a:off x="0" y="1890713"/>
            <a:ext cx="1147763" cy="336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object 17"/>
          <p:cNvSpPr txBox="1"/>
          <p:nvPr/>
        </p:nvSpPr>
        <p:spPr>
          <a:xfrm>
            <a:off x="138549" y="872841"/>
            <a:ext cx="4994564" cy="3491598"/>
          </a:xfrm>
          <a:prstGeom prst="rect">
            <a:avLst/>
          </a:prstGeom>
        </p:spPr>
        <p:txBody>
          <a:bodyPr vert="horz" wrap="square" lIns="0" tIns="16511" rIns="0" bIns="0" rtlCol="0">
            <a:spAutoFit/>
          </a:bodyPr>
          <a:lstStyle/>
          <a:p>
            <a:pPr marL="373371" marR="193035" indent="-286378">
              <a:lnSpc>
                <a:spcPct val="102800"/>
              </a:lnSpc>
              <a:spcBef>
                <a:spcPts val="1435"/>
              </a:spcBef>
              <a:buFont typeface="Wingdings"/>
              <a:buChar char=""/>
              <a:tabLst>
                <a:tab pos="374005" algn="l"/>
                <a:tab pos="3550831" algn="l"/>
              </a:tabLst>
            </a:pPr>
            <a:r>
              <a:rPr sz="1600" spc="55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sz="1600" spc="-1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1600" spc="5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6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6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sz="1600" spc="6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1600" spc="5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5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spc="7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sz="1600" spc="25" dirty="0" smtClean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1600" spc="-15" dirty="0" smtClean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1600" spc="60" dirty="0" smtClean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1600" spc="35" dirty="0" smtClean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91" dirty="0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sz="1600" spc="71" dirty="0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spc="-31" dirty="0" smtClean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sz="1600" spc="60" dirty="0" smtClean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1600" spc="15" dirty="0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600" spc="15" dirty="0" smtClean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US"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35</a:t>
            </a:r>
            <a:r>
              <a:rPr lang="en-US" sz="1600" spc="15" dirty="0" smtClean="0">
                <a:latin typeface="Calibri" panose="020F0502020204030204" pitchFamily="34" charset="0"/>
                <a:cs typeface="Calibri" panose="020F0502020204030204" pitchFamily="34" charset="0"/>
              </a:rPr>
              <a:t>% , followed </a:t>
            </a:r>
            <a:r>
              <a:rPr lang="en-US"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1600" spc="15" dirty="0" err="1">
                <a:latin typeface="Calibri" panose="020F0502020204030204" pitchFamily="34" charset="0"/>
                <a:cs typeface="Calibri" panose="020F0502020204030204" pitchFamily="34" charset="0"/>
              </a:rPr>
              <a:t>Myntra</a:t>
            </a:r>
            <a:r>
              <a:rPr lang="en-US"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spc="15" dirty="0" smtClean="0">
                <a:latin typeface="Calibri" panose="020F0502020204030204" pitchFamily="34" charset="0"/>
                <a:cs typeface="Calibri" panose="020F0502020204030204" pitchFamily="34" charset="0"/>
              </a:rPr>
              <a:t>at 23% and </a:t>
            </a:r>
            <a:r>
              <a:rPr lang="en-US"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Flipkart</a:t>
            </a:r>
            <a:r>
              <a:rPr lang="en-US" sz="16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spc="-25" dirty="0" smtClean="0"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sz="1600" spc="45" dirty="0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%.</a:t>
            </a:r>
            <a:endParaRPr lang="en-US" sz="1600" spc="4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992" marR="193035">
              <a:lnSpc>
                <a:spcPct val="102800"/>
              </a:lnSpc>
              <a:spcBef>
                <a:spcPts val="1435"/>
              </a:spcBef>
              <a:tabLst>
                <a:tab pos="374005" algn="l"/>
                <a:tab pos="3550831" algn="l"/>
              </a:tabLst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371" marR="63498" indent="-286378">
              <a:lnSpc>
                <a:spcPct val="104600"/>
              </a:lnSpc>
              <a:buFont typeface="Wingdings"/>
              <a:buChar char=""/>
              <a:tabLst>
                <a:tab pos="374005" algn="l"/>
              </a:tabLst>
            </a:pP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few</a:t>
            </a:r>
            <a:r>
              <a:rPr sz="1600" spc="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orders</a:t>
            </a:r>
            <a:r>
              <a:rPr sz="1600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came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Ajio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 6%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Nalli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%.</a:t>
            </a:r>
            <a:endParaRPr lang="en-US" sz="1600" spc="3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371" marR="63498" indent="-286378">
              <a:lnSpc>
                <a:spcPct val="104600"/>
              </a:lnSpc>
              <a:buFont typeface="Wingdings"/>
              <a:buChar char=""/>
              <a:tabLst>
                <a:tab pos="374005" algn="l"/>
              </a:tabLst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371" marR="5080" indent="-286378">
              <a:lnSpc>
                <a:spcPts val="1951"/>
              </a:lnSpc>
              <a:spcBef>
                <a:spcPts val="11"/>
              </a:spcBef>
              <a:buFont typeface="Wingdings"/>
              <a:buChar char=""/>
              <a:tabLst>
                <a:tab pos="374005" algn="l"/>
              </a:tabLst>
            </a:pPr>
            <a:r>
              <a:rPr sz="1600" b="1" spc="31" dirty="0">
                <a:latin typeface="Calibri" panose="020F0502020204030204" pitchFamily="34" charset="0"/>
                <a:cs typeface="Calibri" panose="020F0502020204030204" pitchFamily="34" charset="0"/>
              </a:rPr>
              <a:t>Brand</a:t>
            </a:r>
            <a:r>
              <a:rPr sz="1600" b="1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25" dirty="0">
                <a:latin typeface="Calibri" panose="020F0502020204030204" pitchFamily="34" charset="0"/>
                <a:cs typeface="Calibri" panose="020F0502020204030204" pitchFamily="34" charset="0"/>
              </a:rPr>
              <a:t>Recognition:</a:t>
            </a:r>
            <a:r>
              <a:rPr sz="1600" b="1" spc="7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Amazon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sz="1600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global</a:t>
            </a:r>
            <a:r>
              <a:rPr lang="en-US"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-commerce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giant</a:t>
            </a:r>
            <a:r>
              <a:rPr sz="1600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brand</a:t>
            </a:r>
            <a:r>
              <a:rPr lang="en-US"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presence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-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trust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spc="2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992" marR="5080">
              <a:lnSpc>
                <a:spcPts val="1951"/>
              </a:lnSpc>
              <a:spcBef>
                <a:spcPts val="11"/>
              </a:spcBef>
              <a:tabLst>
                <a:tab pos="374005" algn="l"/>
              </a:tabLst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371" indent="-287013">
              <a:lnSpc>
                <a:spcPts val="1789"/>
              </a:lnSpc>
              <a:buFont typeface="Wingdings"/>
              <a:buChar char=""/>
              <a:tabLst>
                <a:tab pos="374005" algn="l"/>
              </a:tabLst>
            </a:pPr>
            <a:r>
              <a:rPr sz="1600" b="1" spc="20" dirty="0">
                <a:latin typeface="Calibri" panose="020F0502020204030204" pitchFamily="34" charset="0"/>
                <a:cs typeface="Calibri" panose="020F0502020204030204" pitchFamily="34" charset="0"/>
              </a:rPr>
              <a:t>Prime</a:t>
            </a:r>
            <a:r>
              <a:rPr sz="1600" b="1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31" dirty="0">
                <a:latin typeface="Calibri" panose="020F0502020204030204" pitchFamily="34" charset="0"/>
                <a:cs typeface="Calibri" panose="020F0502020204030204" pitchFamily="34" charset="0"/>
              </a:rPr>
              <a:t>Membership:</a:t>
            </a:r>
            <a:r>
              <a:rPr sz="1600" b="1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Amazon,Flipkart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371" marR="64133">
              <a:lnSpc>
                <a:spcPct val="102800"/>
              </a:lnSpc>
              <a:spcBef>
                <a:spcPts val="35"/>
              </a:spcBef>
            </a:pP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Myntra offers several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r>
              <a:rPr lang="en-US"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such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fast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free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shipping, </a:t>
            </a:r>
            <a:r>
              <a:rPr sz="1600" spc="20" dirty="0" err="1">
                <a:latin typeface="Calibri" panose="020F0502020204030204" pitchFamily="34" charset="0"/>
                <a:cs typeface="Calibri" panose="020F0502020204030204" pitchFamily="34" charset="0"/>
              </a:rPr>
              <a:t>exclusiv</a:t>
            </a:r>
            <a:r>
              <a:rPr lang="en-IN"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 smtClean="0">
                <a:latin typeface="Calibri" panose="020F0502020204030204" pitchFamily="34" charset="0"/>
                <a:cs typeface="Calibri" panose="020F0502020204030204" pitchFamily="34" charset="0"/>
              </a:rPr>
              <a:t>deals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-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sz="1600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streaming</a:t>
            </a:r>
            <a:r>
              <a:rPr sz="1600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services.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750157"/>
              </p:ext>
            </p:extLst>
          </p:nvPr>
        </p:nvGraphicFramePr>
        <p:xfrm>
          <a:off x="5077691" y="872840"/>
          <a:ext cx="3789219" cy="4073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89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>
            <a:spLocks noGrp="1"/>
          </p:cNvSpPr>
          <p:nvPr>
            <p:ph type="title"/>
          </p:nvPr>
        </p:nvSpPr>
        <p:spPr>
          <a:xfrm>
            <a:off x="394856" y="124690"/>
            <a:ext cx="8250381" cy="68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Most Selling Category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5" name="Google Shape;495;p35"/>
          <p:cNvSpPr txBox="1">
            <a:spLocks noGrp="1"/>
          </p:cNvSpPr>
          <p:nvPr>
            <p:ph type="title" idx="4294967295"/>
          </p:nvPr>
        </p:nvSpPr>
        <p:spPr>
          <a:xfrm>
            <a:off x="0" y="1897063"/>
            <a:ext cx="1147763" cy="336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1"/>
                </a:solidFill>
              </a:rPr>
              <a:t>1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858697"/>
              </p:ext>
            </p:extLst>
          </p:nvPr>
        </p:nvGraphicFramePr>
        <p:xfrm>
          <a:off x="4641274" y="810253"/>
          <a:ext cx="4287981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96983" y="810254"/>
            <a:ext cx="4544291" cy="2648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71" marR="420995" indent="-286378">
              <a:lnSpc>
                <a:spcPct val="104700"/>
              </a:lnSpc>
              <a:spcBef>
                <a:spcPts val="51"/>
              </a:spcBef>
              <a:buFont typeface="Wingdings"/>
              <a:buChar char=""/>
              <a:tabLst>
                <a:tab pos="374005" algn="l"/>
              </a:tabLst>
            </a:pP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The most</a:t>
            </a:r>
            <a:r>
              <a:rPr lang="en-US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sold</a:t>
            </a:r>
            <a:r>
              <a:rPr lang="en-US" b="1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b="1" spc="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b="1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12391 pics</a:t>
            </a:r>
            <a:r>
              <a:rPr lang="en-US" b="1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5" dirty="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b="1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b="1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31047 pics</a:t>
            </a:r>
            <a:r>
              <a:rPr lang="en-US" b="1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5" dirty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en-US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1" dirty="0">
                <a:latin typeface="Calibri" panose="020F0502020204030204" pitchFamily="34" charset="0"/>
                <a:cs typeface="Calibri" panose="020F0502020204030204" pitchFamily="34" charset="0"/>
              </a:rPr>
              <a:t>is around</a:t>
            </a:r>
            <a:r>
              <a:rPr lang="en-US" b="1" spc="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40%</a:t>
            </a:r>
            <a:r>
              <a:rPr lang="en-US" b="1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b="1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1" dirty="0"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sales.</a:t>
            </a:r>
          </a:p>
          <a:p>
            <a:pPr marL="86992" marR="420995">
              <a:lnSpc>
                <a:spcPct val="104700"/>
              </a:lnSpc>
              <a:spcBef>
                <a:spcPts val="51"/>
              </a:spcBef>
              <a:tabLst>
                <a:tab pos="374005" algn="l"/>
              </a:tabLst>
            </a:pPr>
            <a:endParaRPr lang="en-US" b="1" spc="2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371" marR="420995" indent="-286378">
              <a:lnSpc>
                <a:spcPct val="104700"/>
              </a:lnSpc>
              <a:spcBef>
                <a:spcPts val="51"/>
              </a:spcBef>
              <a:buFont typeface="Wingdings"/>
              <a:buChar char=""/>
              <a:tabLst>
                <a:tab pos="374005" algn="l"/>
              </a:tabLst>
            </a:pPr>
            <a:r>
              <a:rPr lang="en-US" b="1" spc="11" dirty="0">
                <a:latin typeface="Calibri" panose="020F0502020204030204" pitchFamily="34" charset="0"/>
                <a:cs typeface="Calibri" panose="020F0502020204030204" pitchFamily="34" charset="0"/>
              </a:rPr>
              <a:t>Kurta</a:t>
            </a:r>
            <a:r>
              <a:rPr lang="en-US" b="1" spc="9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b="1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Western</a:t>
            </a:r>
            <a:r>
              <a:rPr lang="en-US" b="1" spc="1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dress</a:t>
            </a:r>
            <a:r>
              <a:rPr lang="en-US" b="1" spc="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b="1" spc="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b="1" spc="10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second 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b="1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third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category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10446 pics</a:t>
            </a:r>
            <a:r>
              <a:rPr lang="en-US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4066 pics.</a:t>
            </a:r>
          </a:p>
          <a:p>
            <a:pPr marL="86992" marR="420995">
              <a:lnSpc>
                <a:spcPct val="104700"/>
              </a:lnSpc>
              <a:spcBef>
                <a:spcPts val="51"/>
              </a:spcBef>
              <a:tabLst>
                <a:tab pos="374005" algn="l"/>
              </a:tabLst>
            </a:pPr>
            <a:endParaRPr lang="en-US" b="1" spc="2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371" marR="420995" indent="-286378">
              <a:lnSpc>
                <a:spcPct val="104700"/>
              </a:lnSpc>
              <a:spcBef>
                <a:spcPts val="51"/>
              </a:spcBef>
              <a:buFont typeface="Wingdings"/>
              <a:buChar char=""/>
              <a:tabLst>
                <a:tab pos="374005" algn="l"/>
              </a:tabLst>
            </a:pP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en-US" b="1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less</a:t>
            </a:r>
            <a:r>
              <a:rPr lang="en-US" b="1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sold</a:t>
            </a:r>
            <a:r>
              <a:rPr lang="en-US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categories</a:t>
            </a:r>
            <a:r>
              <a:rPr lang="en-US" b="1" spc="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 Bottom,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Blouse,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Ethnic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dress &amp; so on</a:t>
            </a:r>
            <a:r>
              <a:rPr lang="en-US" spc="2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371" marR="420995" indent="-286378">
              <a:lnSpc>
                <a:spcPct val="104700"/>
              </a:lnSpc>
              <a:spcBef>
                <a:spcPts val="51"/>
              </a:spcBef>
              <a:buFont typeface="Wingdings"/>
              <a:buChar char=""/>
              <a:tabLst>
                <a:tab pos="374005" algn="l"/>
              </a:tabLs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3371" marR="420995" indent="-286378">
              <a:lnSpc>
                <a:spcPct val="104700"/>
              </a:lnSpc>
              <a:spcBef>
                <a:spcPts val="51"/>
              </a:spcBef>
              <a:buFont typeface="Wingdings"/>
              <a:buChar char=""/>
              <a:tabLst>
                <a:tab pos="374005" algn="l"/>
              </a:tabLs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object 49"/>
          <p:cNvGrpSpPr/>
          <p:nvPr/>
        </p:nvGrpSpPr>
        <p:grpSpPr>
          <a:xfrm>
            <a:off x="96983" y="2957948"/>
            <a:ext cx="4544291" cy="1883980"/>
            <a:chOff x="292608" y="3237738"/>
            <a:chExt cx="5148580" cy="1829435"/>
          </a:xfrm>
        </p:grpSpPr>
        <p:pic>
          <p:nvPicPr>
            <p:cNvPr id="17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608" y="3265297"/>
              <a:ext cx="1865376" cy="1756028"/>
            </a:xfrm>
            <a:prstGeom prst="rect">
              <a:avLst/>
            </a:prstGeom>
          </p:spPr>
        </p:pic>
        <p:pic>
          <p:nvPicPr>
            <p:cNvPr id="18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2847" y="3237738"/>
              <a:ext cx="1773936" cy="1811020"/>
            </a:xfrm>
            <a:prstGeom prst="rect">
              <a:avLst/>
            </a:prstGeom>
          </p:spPr>
        </p:pic>
        <p:pic>
          <p:nvPicPr>
            <p:cNvPr id="19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6784" y="3237738"/>
              <a:ext cx="1453896" cy="1829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119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"/>
          <p:cNvSpPr txBox="1">
            <a:spLocks noGrp="1"/>
          </p:cNvSpPr>
          <p:nvPr>
            <p:ph type="title"/>
          </p:nvPr>
        </p:nvSpPr>
        <p:spPr>
          <a:xfrm>
            <a:off x="207822" y="145477"/>
            <a:ext cx="8375073" cy="61652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200" spc="5" dirty="0">
                <a:latin typeface="Calibri" panose="020F0502020204030204" pitchFamily="34" charset="0"/>
                <a:cs typeface="Calibri" panose="020F0502020204030204" pitchFamily="34" charset="0"/>
              </a:rPr>
              <a:t>Top</a:t>
            </a:r>
            <a:r>
              <a:rPr lang="en-US" sz="3200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25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32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Cities </a:t>
            </a:r>
            <a:r>
              <a:rPr lang="en-US" sz="3200" spc="-11" dirty="0">
                <a:latin typeface="Calibri" panose="020F0502020204030204" pitchFamily="34" charset="0"/>
                <a:cs typeface="Calibri" panose="020F0502020204030204" pitchFamily="34" charset="0"/>
              </a:rPr>
              <a:t>Contributing </a:t>
            </a:r>
            <a:r>
              <a:rPr lang="en-US" sz="32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1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3200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11" dirty="0" smtClean="0">
                <a:latin typeface="Calibri" panose="020F0502020204030204" pitchFamily="34" charset="0"/>
                <a:cs typeface="Calibri" panose="020F0502020204030204" pitchFamily="34" charset="0"/>
              </a:rPr>
              <a:t>Sales Most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234482"/>
              </p:ext>
            </p:extLst>
          </p:nvPr>
        </p:nvGraphicFramePr>
        <p:xfrm>
          <a:off x="4779819" y="935182"/>
          <a:ext cx="4163291" cy="3761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object 29"/>
          <p:cNvSpPr txBox="1"/>
          <p:nvPr/>
        </p:nvSpPr>
        <p:spPr>
          <a:xfrm>
            <a:off x="207817" y="935181"/>
            <a:ext cx="4468091" cy="4012636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298443" indent="-285744">
              <a:spcBef>
                <a:spcPts val="969"/>
              </a:spcBef>
              <a:buFont typeface="Wingdings" panose="05000000000000000000" pitchFamily="2" charset="2"/>
              <a:buChar char="Ø"/>
              <a:tabLst>
                <a:tab pos="4768731" algn="l"/>
              </a:tabLst>
            </a:pP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31" dirty="0">
                <a:latin typeface="Calibri" panose="020F0502020204030204" pitchFamily="34" charset="0"/>
                <a:cs typeface="Calibri" panose="020F0502020204030204" pitchFamily="34" charset="0"/>
              </a:rPr>
              <a:t>sales</a:t>
            </a:r>
            <a:r>
              <a:rPr sz="18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31" dirty="0">
                <a:latin typeface="Calibri" panose="020F0502020204030204" pitchFamily="34" charset="0"/>
                <a:cs typeface="Calibri" panose="020F0502020204030204" pitchFamily="34" charset="0"/>
              </a:rPr>
              <a:t>happened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1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Bengaluru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11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.77M</a:t>
            </a:r>
            <a:r>
              <a:rPr lang="en-US" sz="1800" spc="25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51789" marR="113028" indent="-285750">
              <a:lnSpc>
                <a:spcPts val="1951"/>
              </a:lnSpc>
              <a:spcBef>
                <a:spcPts val="11"/>
              </a:spcBef>
              <a:buFont typeface="Wingdings" panose="05000000000000000000" pitchFamily="2" charset="2"/>
              <a:buChar char="Ø"/>
              <a:tabLst>
                <a:tab pos="353051" algn="l"/>
              </a:tabLst>
            </a:pPr>
            <a:endParaRPr lang="en-US" sz="1800" spc="2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1789" marR="113028" indent="-285750">
              <a:lnSpc>
                <a:spcPts val="1951"/>
              </a:lnSpc>
              <a:spcBef>
                <a:spcPts val="11"/>
              </a:spcBef>
              <a:buFont typeface="Wingdings" panose="05000000000000000000" pitchFamily="2" charset="2"/>
              <a:buChar char="Ø"/>
              <a:tabLst>
                <a:tab pos="353051" algn="l"/>
              </a:tabLst>
            </a:pPr>
            <a:r>
              <a:rPr sz="1800" spc="20" dirty="0" smtClean="0">
                <a:latin typeface="Calibri" panose="020F0502020204030204" pitchFamily="34" charset="0"/>
                <a:cs typeface="Calibri" panose="020F0502020204030204" pitchFamily="34" charset="0"/>
              </a:rPr>
              <a:t>Hyderabad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1800" spc="31" dirty="0">
                <a:latin typeface="Calibri" panose="020F0502020204030204" pitchFamily="34" charset="0"/>
                <a:cs typeface="Calibri" panose="020F0502020204030204" pitchFamily="34" charset="0"/>
              </a:rPr>
              <a:t>New 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Delhi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second </a:t>
            </a:r>
            <a:r>
              <a:rPr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18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third</a:t>
            </a:r>
            <a:r>
              <a:rPr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place</a:t>
            </a:r>
            <a:r>
              <a:rPr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1.37M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3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spc="31" dirty="0">
                <a:latin typeface="Calibri" panose="020F0502020204030204" pitchFamily="34" charset="0"/>
                <a:cs typeface="Calibri" panose="020F0502020204030204" pitchFamily="34" charset="0"/>
              </a:rPr>
              <a:t>.16M</a:t>
            </a:r>
            <a:r>
              <a:rPr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sales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spc="2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2417" marR="113028" indent="-286378">
              <a:lnSpc>
                <a:spcPts val="1951"/>
              </a:lnSpc>
              <a:spcBef>
                <a:spcPts val="11"/>
              </a:spcBef>
              <a:buFont typeface="Wingdings"/>
              <a:buChar char=""/>
              <a:tabLst>
                <a:tab pos="353051" algn="l"/>
              </a:tabLst>
            </a:pPr>
            <a:endParaRPr lang="en-US" sz="1800" spc="2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2417" marR="113028" indent="-286378">
              <a:lnSpc>
                <a:spcPts val="1951"/>
              </a:lnSpc>
              <a:spcBef>
                <a:spcPts val="11"/>
              </a:spcBef>
              <a:buFont typeface="Wingdings"/>
              <a:buChar char=""/>
              <a:tabLst>
                <a:tab pos="353051" algn="l"/>
              </a:tabLst>
            </a:pPr>
            <a:r>
              <a:rPr lang="en-US" sz="1800" b="1" spc="25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25" dirty="0">
                <a:latin typeface="Calibri" panose="020F0502020204030204" pitchFamily="34" charset="0"/>
                <a:cs typeface="Calibri" panose="020F0502020204030204" pitchFamily="34" charset="0"/>
              </a:rPr>
              <a:t>Shopping:</a:t>
            </a:r>
            <a:r>
              <a:rPr lang="en-US" sz="1800" b="1" spc="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Urban</a:t>
            </a:r>
            <a:r>
              <a:rPr lang="en-US" sz="1800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consumers</a:t>
            </a:r>
            <a:r>
              <a:rPr lang="en-US" sz="1800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5" dirty="0">
                <a:latin typeface="Calibri" panose="020F0502020204030204" pitchFamily="34" charset="0"/>
                <a:cs typeface="Calibri" panose="020F0502020204030204" pitchFamily="34" charset="0"/>
              </a:rPr>
              <a:t>likely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800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31" dirty="0">
                <a:latin typeface="Calibri" panose="020F0502020204030204" pitchFamily="34" charset="0"/>
                <a:cs typeface="Calibri" panose="020F0502020204030204" pitchFamily="34" charset="0"/>
              </a:rPr>
              <a:t>engage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1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1800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11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shopping, </a:t>
            </a:r>
            <a:r>
              <a:rPr lang="en-US" sz="18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leading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to increased 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sales </a:t>
            </a:r>
            <a:r>
              <a:rPr lang="en-US"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online platforms.</a:t>
            </a:r>
          </a:p>
          <a:p>
            <a:pPr marL="66038" marR="113028">
              <a:lnSpc>
                <a:spcPts val="1951"/>
              </a:lnSpc>
              <a:spcBef>
                <a:spcPts val="11"/>
              </a:spcBef>
              <a:tabLst>
                <a:tab pos="353051" algn="l"/>
              </a:tabLst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2417" marR="113028" indent="-286378">
              <a:lnSpc>
                <a:spcPts val="1951"/>
              </a:lnSpc>
              <a:spcBef>
                <a:spcPts val="11"/>
              </a:spcBef>
              <a:buFont typeface="Wingdings"/>
              <a:buChar char=""/>
              <a:tabLst>
                <a:tab pos="353051" algn="l"/>
              </a:tabLst>
            </a:pPr>
            <a:r>
              <a:rPr lang="en-US" sz="1800" b="1" spc="25" dirty="0">
                <a:latin typeface="Calibri" panose="020F0502020204030204" pitchFamily="34" charset="0"/>
                <a:cs typeface="Calibri" panose="020F0502020204030204" pitchFamily="34" charset="0"/>
              </a:rPr>
              <a:t>Fashion</a:t>
            </a:r>
            <a:r>
              <a:rPr lang="en-US" sz="1800" b="1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25" dirty="0">
                <a:latin typeface="Calibri" panose="020F0502020204030204" pitchFamily="34" charset="0"/>
                <a:cs typeface="Calibri" panose="020F0502020204030204" pitchFamily="34" charset="0"/>
              </a:rPr>
              <a:t>Consciousness:</a:t>
            </a:r>
            <a:r>
              <a:rPr lang="en-US" sz="1800" b="1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Urban</a:t>
            </a:r>
            <a:r>
              <a:rPr lang="en-US" sz="1800" spc="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centers tend</a:t>
            </a:r>
            <a:r>
              <a:rPr lang="en-US" sz="1800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-11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800" spc="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be 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fashion-conscious,</a:t>
            </a:r>
            <a:r>
              <a:rPr lang="en-US"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consumers 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keen </a:t>
            </a:r>
            <a:r>
              <a:rPr lang="en-US"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keeping </a:t>
            </a:r>
            <a:r>
              <a:rPr lang="en-US" sz="1800" spc="55" dirty="0">
                <a:latin typeface="Calibri" panose="020F0502020204030204" pitchFamily="34" charset="0"/>
                <a:cs typeface="Calibri" panose="020F0502020204030204" pitchFamily="34" charset="0"/>
              </a:rPr>
              <a:t>up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latest</a:t>
            </a:r>
            <a:r>
              <a:rPr lang="en-US"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31" dirty="0">
                <a:latin typeface="Calibri" panose="020F0502020204030204" pitchFamily="34" charset="0"/>
                <a:cs typeface="Calibri" panose="020F0502020204030204" pitchFamily="34" charset="0"/>
              </a:rPr>
              <a:t>trends</a:t>
            </a:r>
            <a:r>
              <a:rPr lang="en-US" sz="1800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styles.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 txBox="1">
            <a:spLocks noGrp="1"/>
          </p:cNvSpPr>
          <p:nvPr>
            <p:ph type="title"/>
          </p:nvPr>
        </p:nvSpPr>
        <p:spPr>
          <a:xfrm>
            <a:off x="1951322" y="107546"/>
            <a:ext cx="4756500" cy="4674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IN" sz="3200" dirty="0">
                <a:latin typeface="Calibri" panose="020F0502020204030204" pitchFamily="34" charset="0"/>
                <a:cs typeface="Calibri" panose="020F0502020204030204" pitchFamily="34" charset="0"/>
              </a:rPr>
              <a:t>Key Insights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34841" y="741219"/>
            <a:ext cx="5264727" cy="428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052" indent="-285744">
              <a:spcBef>
                <a:spcPts val="1605"/>
              </a:spcBef>
              <a:buFont typeface="Wingdings" panose="05000000000000000000" pitchFamily="2" charset="2"/>
              <a:buChar char="v"/>
              <a:tabLst>
                <a:tab pos="1149957" algn="l"/>
                <a:tab pos="1150591" algn="l"/>
              </a:tabLst>
            </a:pP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Peak Sales Month is  March and Sales Amount is  1.93M. </a:t>
            </a:r>
          </a:p>
          <a:p>
            <a:pPr marL="520052" indent="-285744">
              <a:spcBef>
                <a:spcPts val="1605"/>
              </a:spcBef>
              <a:buFont typeface="Wingdings" panose="05000000000000000000" pitchFamily="2" charset="2"/>
              <a:buChar char="v"/>
              <a:tabLst>
                <a:tab pos="1149957" algn="l"/>
                <a:tab pos="1150591" algn="l"/>
              </a:tabLst>
            </a:pP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Women</a:t>
            </a:r>
            <a:r>
              <a:rPr lang="en-US" sz="1800" b="1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11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 more </a:t>
            </a:r>
            <a:r>
              <a:rPr lang="en-US" sz="1800" b="1" spc="5" dirty="0">
                <a:latin typeface="Calibri" panose="020F0502020204030204" pitchFamily="34" charset="0"/>
                <a:cs typeface="Calibri" panose="020F0502020204030204" pitchFamily="34" charset="0"/>
              </a:rPr>
              <a:t>likely</a:t>
            </a:r>
            <a:r>
              <a:rPr lang="en-US" sz="1800" b="1" spc="-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15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buy</a:t>
            </a:r>
            <a:r>
              <a:rPr lang="en-US" sz="1800" b="1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compared</a:t>
            </a:r>
            <a:r>
              <a:rPr lang="en-US" sz="1800" b="1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2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800" b="1" spc="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5" dirty="0">
                <a:latin typeface="Calibri" panose="020F0502020204030204" pitchFamily="34" charset="0"/>
                <a:cs typeface="Calibri" panose="020F0502020204030204" pitchFamily="34" charset="0"/>
              </a:rPr>
              <a:t>men</a:t>
            </a:r>
            <a:r>
              <a:rPr lang="en-US" sz="1800" b="1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(~65%)</a:t>
            </a:r>
          </a:p>
          <a:p>
            <a:pPr marL="520052" indent="-285744">
              <a:spcBef>
                <a:spcPts val="1605"/>
              </a:spcBef>
              <a:buFont typeface="Wingdings" panose="05000000000000000000" pitchFamily="2" charset="2"/>
              <a:buChar char="v"/>
              <a:tabLst>
                <a:tab pos="1149957" algn="l"/>
                <a:tab pos="1150591" algn="l"/>
              </a:tabLst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most sold category is Set 12391 pics out of  31047 pics it is around 40% of the total sales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052" indent="-285744">
              <a:spcBef>
                <a:spcPts val="1205"/>
              </a:spcBef>
              <a:buFont typeface="Wingdings" panose="05000000000000000000" pitchFamily="2" charset="2"/>
              <a:buChar char="v"/>
              <a:tabLst>
                <a:tab pos="1149957" algn="l"/>
                <a:tab pos="1150591" algn="l"/>
              </a:tabLst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Maharashtra,</a:t>
            </a:r>
            <a:r>
              <a:rPr lang="en-US" sz="1800" b="1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Karnataka,</a:t>
            </a:r>
            <a:r>
              <a:rPr lang="en-US" sz="1800" b="1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b="1" spc="5" dirty="0">
                <a:latin typeface="Calibri" panose="020F0502020204030204" pitchFamily="34" charset="0"/>
                <a:cs typeface="Calibri" panose="020F0502020204030204" pitchFamily="34" charset="0"/>
              </a:rPr>
              <a:t>Uttar</a:t>
            </a:r>
            <a:r>
              <a:rPr lang="en-US" sz="1800" b="1" spc="-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Pradesh</a:t>
            </a:r>
            <a:r>
              <a:rPr lang="en-US" sz="1800" b="1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11" dirty="0">
                <a:latin typeface="Calibri" panose="020F0502020204030204" pitchFamily="34" charset="0"/>
                <a:cs typeface="Calibri" panose="020F0502020204030204" pitchFamily="34" charset="0"/>
              </a:rPr>
              <a:t>are the </a:t>
            </a:r>
            <a:r>
              <a:rPr lang="en-US" sz="1800" b="1" spc="5" dirty="0">
                <a:latin typeface="Calibri" panose="020F0502020204030204" pitchFamily="34" charset="0"/>
                <a:cs typeface="Calibri" panose="020F0502020204030204" pitchFamily="34" charset="0"/>
              </a:rPr>
              <a:t>top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1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b="1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11" dirty="0">
                <a:latin typeface="Calibri" panose="020F0502020204030204" pitchFamily="34" charset="0"/>
                <a:cs typeface="Calibri" panose="020F0502020204030204" pitchFamily="34" charset="0"/>
              </a:rPr>
              <a:t>states </a:t>
            </a:r>
            <a:r>
              <a:rPr lang="en-US" sz="1800" b="1" spc="11" dirty="0">
                <a:latin typeface="Calibri" panose="020F0502020204030204" pitchFamily="34" charset="0"/>
                <a:cs typeface="Calibri" panose="020F0502020204030204" pitchFamily="34" charset="0"/>
              </a:rPr>
              <a:t>(~35%)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052" indent="-285744">
              <a:spcBef>
                <a:spcPts val="1205"/>
              </a:spcBef>
              <a:buFont typeface="Wingdings" panose="05000000000000000000" pitchFamily="2" charset="2"/>
              <a:buChar char="v"/>
              <a:tabLst>
                <a:tab pos="1149957" algn="l"/>
                <a:tab pos="1150591" algn="l"/>
              </a:tabLst>
            </a:pP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The adult</a:t>
            </a:r>
            <a:r>
              <a:rPr lang="en-US" sz="1800" b="1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age</a:t>
            </a:r>
            <a:r>
              <a:rPr lang="en-US" sz="1800" b="1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11" dirty="0"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(19-60</a:t>
            </a:r>
            <a:r>
              <a:rPr lang="en-US" sz="1800" b="1" spc="-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11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r>
              <a:rPr lang="en-US" sz="1800" b="1" spc="1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800" b="1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2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800" b="1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1800" b="1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contributing</a:t>
            </a:r>
            <a:r>
              <a:rPr lang="en-US" sz="1800" b="1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11" dirty="0">
                <a:latin typeface="Calibri" panose="020F0502020204030204" pitchFamily="34" charset="0"/>
                <a:cs typeface="Calibri" panose="020F0502020204030204" pitchFamily="34" charset="0"/>
              </a:rPr>
              <a:t>(~50%)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052" indent="-285744">
              <a:spcBef>
                <a:spcPts val="1205"/>
              </a:spcBef>
              <a:buFont typeface="Wingdings" panose="05000000000000000000" pitchFamily="2" charset="2"/>
              <a:buChar char="v"/>
              <a:tabLst>
                <a:tab pos="1149957" algn="l"/>
                <a:tab pos="1150591" algn="l"/>
              </a:tabLst>
            </a:pP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Amazon , Flipkart</a:t>
            </a:r>
            <a:r>
              <a:rPr lang="en-US" sz="1800" b="1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Myntra</a:t>
            </a:r>
            <a:r>
              <a:rPr lang="en-US" sz="1800" b="1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channels </a:t>
            </a:r>
            <a:r>
              <a:rPr lang="en-US" sz="1800" b="1" spc="15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contributing</a:t>
            </a:r>
            <a:r>
              <a:rPr lang="en-US" sz="1800" b="1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(~80%)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 txBox="1">
            <a:spLocks noGrp="1"/>
          </p:cNvSpPr>
          <p:nvPr>
            <p:ph type="title"/>
          </p:nvPr>
        </p:nvSpPr>
        <p:spPr>
          <a:xfrm>
            <a:off x="1951322" y="107546"/>
            <a:ext cx="4756500" cy="4674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9836" y="865910"/>
            <a:ext cx="5479471" cy="3898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052" indent="-285744">
              <a:spcBef>
                <a:spcPts val="1605"/>
              </a:spcBef>
              <a:buFont typeface="Wingdings" panose="05000000000000000000" pitchFamily="2" charset="2"/>
              <a:buChar char="v"/>
              <a:tabLst>
                <a:tab pos="1149957" algn="l"/>
                <a:tab pos="1150591" algn="l"/>
              </a:tabLst>
            </a:pP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Target Men customers of the age group (30-60 </a:t>
            </a:r>
            <a:r>
              <a:rPr lang="en-US" sz="1800" b="1" spc="-5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) that is Adults living in  Maharashtra, Karnataka and Uttar Pradesh etc. by showing ads , offers , coupons available on Amazon , Flipkart and </a:t>
            </a:r>
            <a:r>
              <a:rPr lang="en-US" sz="1800" b="1" spc="-5" dirty="0" err="1">
                <a:latin typeface="Calibri" panose="020F0502020204030204" pitchFamily="34" charset="0"/>
                <a:cs typeface="Calibri" panose="020F0502020204030204" pitchFamily="34" charset="0"/>
              </a:rPr>
              <a:t>Myntra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 and adding more Creative , simple &amp; sustainable Inventory for Men’s Fashion</a:t>
            </a:r>
          </a:p>
          <a:p>
            <a:pPr marL="520052" indent="-285744">
              <a:spcBef>
                <a:spcPts val="1605"/>
              </a:spcBef>
              <a:buFont typeface="Wingdings" panose="05000000000000000000" pitchFamily="2" charset="2"/>
              <a:buChar char="v"/>
              <a:tabLst>
                <a:tab pos="1149957" algn="l"/>
                <a:tab pos="1150591" algn="l"/>
              </a:tabLst>
            </a:pP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Target Women customers of the age group (30-60 </a:t>
            </a:r>
            <a:r>
              <a:rPr lang="en-US" sz="1800" b="1" spc="-5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) that is Adults living all states apart from Maharashtra, Karnataka and Uttar Pradesh etc. by showing ads , offers , coupons available on Amazon , Flipkart and </a:t>
            </a:r>
            <a:r>
              <a:rPr lang="en-US" sz="1800" b="1" spc="-5" dirty="0" err="1">
                <a:latin typeface="Calibri" panose="020F0502020204030204" pitchFamily="34" charset="0"/>
                <a:cs typeface="Calibri" panose="020F0502020204030204" pitchFamily="34" charset="0"/>
              </a:rPr>
              <a:t>Myntra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 and adding more Creative , </a:t>
            </a:r>
            <a:r>
              <a:rPr lang="en-US" sz="1800" b="1" spc="-5" dirty="0" err="1">
                <a:latin typeface="Calibri" panose="020F0502020204030204" pitchFamily="34" charset="0"/>
                <a:cs typeface="Calibri" panose="020F0502020204030204" pitchFamily="34" charset="0"/>
              </a:rPr>
              <a:t>Colourful</a:t>
            </a:r>
            <a:r>
              <a:rPr lang="en-US" sz="1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 , Fashionable , simple &amp; sustainable inventory for Women’s Fashion.</a:t>
            </a:r>
          </a:p>
        </p:txBody>
      </p:sp>
    </p:spTree>
    <p:extLst>
      <p:ext uri="{BB962C8B-B14F-4D97-AF65-F5344CB8AC3E}">
        <p14:creationId xmlns:p14="http://schemas.microsoft.com/office/powerpoint/2010/main" val="5660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05" y="424680"/>
            <a:ext cx="3066554" cy="392006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884" y="83690"/>
            <a:ext cx="3922284" cy="1774090"/>
          </a:xfrm>
          <a:prstGeom prst="rect">
            <a:avLst/>
          </a:prstGeom>
        </p:spPr>
      </p:pic>
      <p:sp>
        <p:nvSpPr>
          <p:cNvPr id="126" name="Google Shape;1124;p58"/>
          <p:cNvSpPr txBox="1">
            <a:spLocks noGrp="1"/>
          </p:cNvSpPr>
          <p:nvPr>
            <p:ph type="subTitle" idx="1"/>
          </p:nvPr>
        </p:nvSpPr>
        <p:spPr>
          <a:xfrm>
            <a:off x="5828869" y="1549427"/>
            <a:ext cx="4846059" cy="14764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Your Attention!</a:t>
            </a:r>
          </a:p>
          <a:p>
            <a:pPr marL="0" indent="0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Appreciate Your Time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</a:t>
            </a:r>
            <a:r>
              <a:rPr lang="en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have any questions? </a:t>
            </a:r>
            <a:endParaRPr lang="en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ghoshsayantan090@gmail.com</a:t>
            </a:r>
          </a:p>
          <a:p>
            <a:pPr marL="0" indent="0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I’m happy to answer any questions or discuss further!</a:t>
            </a:r>
          </a:p>
          <a:p>
            <a:pPr marL="0" indent="0"/>
            <a:endParaRPr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7" name="Google Shape;1126;p58"/>
          <p:cNvGrpSpPr/>
          <p:nvPr/>
        </p:nvGrpSpPr>
        <p:grpSpPr>
          <a:xfrm>
            <a:off x="7721213" y="3284910"/>
            <a:ext cx="347453" cy="347475"/>
            <a:chOff x="130889" y="1713360"/>
            <a:chExt cx="397907" cy="397887"/>
          </a:xfrm>
        </p:grpSpPr>
        <p:sp>
          <p:nvSpPr>
            <p:cNvPr id="128" name="Google Shape;1127;p58"/>
            <p:cNvSpPr/>
            <p:nvPr/>
          </p:nvSpPr>
          <p:spPr>
            <a:xfrm>
              <a:off x="318963" y="1783022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Google Shape;1128;p58"/>
            <p:cNvSpPr/>
            <p:nvPr/>
          </p:nvSpPr>
          <p:spPr>
            <a:xfrm>
              <a:off x="130889" y="1713360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0" name="Google Shape;1129;p58"/>
          <p:cNvGrpSpPr/>
          <p:nvPr/>
        </p:nvGrpSpPr>
        <p:grpSpPr>
          <a:xfrm>
            <a:off x="6849531" y="3276760"/>
            <a:ext cx="347456" cy="347475"/>
            <a:chOff x="728627" y="1715235"/>
            <a:chExt cx="397866" cy="397887"/>
          </a:xfrm>
        </p:grpSpPr>
        <p:sp>
          <p:nvSpPr>
            <p:cNvPr id="131" name="Google Shape;1130;p58"/>
            <p:cNvSpPr/>
            <p:nvPr/>
          </p:nvSpPr>
          <p:spPr>
            <a:xfrm>
              <a:off x="869245" y="1855895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2" name="Google Shape;1131;p58"/>
            <p:cNvSpPr/>
            <p:nvPr/>
          </p:nvSpPr>
          <p:spPr>
            <a:xfrm>
              <a:off x="799333" y="1785961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3" name="Google Shape;1132;p58"/>
            <p:cNvSpPr/>
            <p:nvPr/>
          </p:nvSpPr>
          <p:spPr>
            <a:xfrm>
              <a:off x="728627" y="1715235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7" name="Google Shape;1133;p58"/>
          <p:cNvGrpSpPr/>
          <p:nvPr/>
        </p:nvGrpSpPr>
        <p:grpSpPr>
          <a:xfrm>
            <a:off x="5977830" y="3284911"/>
            <a:ext cx="347475" cy="347475"/>
            <a:chOff x="1243934" y="1715235"/>
            <a:chExt cx="397887" cy="397887"/>
          </a:xfrm>
        </p:grpSpPr>
        <p:sp>
          <p:nvSpPr>
            <p:cNvPr id="148" name="Google Shape;1134;p58"/>
            <p:cNvSpPr/>
            <p:nvPr/>
          </p:nvSpPr>
          <p:spPr>
            <a:xfrm>
              <a:off x="1326305" y="1785961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Google Shape;1135;p58"/>
            <p:cNvSpPr/>
            <p:nvPr/>
          </p:nvSpPr>
          <p:spPr>
            <a:xfrm>
              <a:off x="1243934" y="1715235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Google Shape;1136;p58"/>
            <p:cNvSpPr/>
            <p:nvPr/>
          </p:nvSpPr>
          <p:spPr>
            <a:xfrm>
              <a:off x="1419550" y="1878830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1" name="Google Shape;1137;p58"/>
            <p:cNvSpPr/>
            <p:nvPr/>
          </p:nvSpPr>
          <p:spPr>
            <a:xfrm>
              <a:off x="1326305" y="1879185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8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2036334" y="68446"/>
            <a:ext cx="4918647" cy="7074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buSzPts val="1100"/>
            </a:pPr>
            <a:r>
              <a:rPr lang="en" sz="4400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Statement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3291" y="872841"/>
            <a:ext cx="8430491" cy="3796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Rupashree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Store, an online retailer specializing in clothing categories such as kurtas, sarees, sets, tops, western dresses, blouses, bottoms, and ethnic dresses, operates across multiple e-commerce channels including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Ajio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Myntra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Amazon, Flipkart,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Meesho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Nykaa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others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Rupashree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Store seeks to create a detailed Annual Sales Report for 2023 to enhance its understanding of existing customer behavior and identify growth opportunities3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report will analyze sales performance by category and channel, uncover customer insights, and provide actionable recommendations to boost sales and expand its customer base in 2024.</a:t>
            </a:r>
            <a:endParaRPr lang="en-IN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713253" y="448053"/>
            <a:ext cx="1572751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IN" spc="-445" dirty="0">
                <a:latin typeface="Calibri"/>
                <a:cs typeface="Calibri"/>
              </a:rPr>
              <a:t>T</a:t>
            </a:r>
            <a:r>
              <a:rPr lang="en-IN" spc="31" dirty="0">
                <a:latin typeface="Calibri"/>
                <a:cs typeface="Calibri"/>
              </a:rPr>
              <a:t>A</a:t>
            </a:r>
            <a:r>
              <a:rPr lang="en-IN" spc="-40" dirty="0">
                <a:latin typeface="Calibri"/>
                <a:cs typeface="Calibri"/>
              </a:rPr>
              <a:t>S</a:t>
            </a:r>
            <a:r>
              <a:rPr lang="en-IN" dirty="0">
                <a:latin typeface="Calibri"/>
                <a:cs typeface="Calibri"/>
              </a:rPr>
              <a:t>K</a:t>
            </a:r>
            <a:endParaRPr dirty="0"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1"/>
          </p:nvPr>
        </p:nvSpPr>
        <p:spPr>
          <a:xfrm>
            <a:off x="271463" y="1020754"/>
            <a:ext cx="3593307" cy="3579825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ctr" anchorCtr="0">
            <a:noAutofit/>
          </a:bodyPr>
          <a:lstStyle/>
          <a:p>
            <a:r>
              <a:rPr lang="en-US" sz="2000" dirty="0"/>
              <a:t>      As </a:t>
            </a:r>
            <a:r>
              <a:rPr lang="en-US" sz="2000" dirty="0"/>
              <a:t>a data analyst, I aim to craft a dynamic dashboard that transforms </a:t>
            </a:r>
            <a:r>
              <a:rPr lang="en-US" sz="2000" dirty="0" err="1"/>
              <a:t>Rupashree</a:t>
            </a:r>
            <a:r>
              <a:rPr lang="en-US" sz="2000" dirty="0"/>
              <a:t> Store's 2023 sales data into actionable insights, empowering smarter decisions and unlocking new growth opportunities for 2024.</a:t>
            </a:r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 idx="13"/>
          </p:nvPr>
        </p:nvSpPr>
        <p:spPr>
          <a:xfrm>
            <a:off x="5167745" y="69274"/>
            <a:ext cx="5960700" cy="49337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12700" marR="5080" algn="l">
              <a:lnSpc>
                <a:spcPts val="2380"/>
              </a:lnSpc>
              <a:spcBef>
                <a:spcPts val="215"/>
              </a:spcBef>
            </a:pPr>
            <a:r>
              <a:rPr lang="en-US" sz="1400" spc="-5" dirty="0">
                <a:latin typeface="Verdana"/>
                <a:cs typeface="Verdana"/>
              </a:rPr>
              <a:t>1. Compare </a:t>
            </a:r>
            <a:r>
              <a:rPr lang="en-US" sz="1400" spc="11" dirty="0">
                <a:latin typeface="Verdana"/>
                <a:cs typeface="Verdana"/>
              </a:rPr>
              <a:t>the </a:t>
            </a:r>
            <a:r>
              <a:rPr lang="en-US" sz="1400" dirty="0">
                <a:latin typeface="Verdana"/>
                <a:cs typeface="Verdana"/>
              </a:rPr>
              <a:t>S</a:t>
            </a:r>
            <a:r>
              <a:rPr lang="en-US" sz="1400" dirty="0">
                <a:latin typeface="Verdana"/>
                <a:cs typeface="Verdana"/>
              </a:rPr>
              <a:t>ales </a:t>
            </a:r>
            <a:r>
              <a:rPr lang="en-US" sz="1400" spc="-11" dirty="0">
                <a:latin typeface="Verdana"/>
                <a:cs typeface="Verdana"/>
              </a:rPr>
              <a:t>and </a:t>
            </a:r>
            <a:r>
              <a:rPr lang="en-US" sz="1400" dirty="0">
                <a:latin typeface="Verdana"/>
                <a:cs typeface="Verdana"/>
              </a:rPr>
              <a:t>Orders </a:t>
            </a:r>
            <a:r>
              <a:rPr lang="en-US" sz="1400" spc="5" dirty="0">
                <a:latin typeface="Verdana"/>
                <a:cs typeface="Verdana"/>
              </a:rPr>
              <a:t>using </a:t>
            </a:r>
            <a:r>
              <a:rPr lang="en-US" sz="1400" spc="-11" dirty="0">
                <a:latin typeface="Verdana"/>
                <a:cs typeface="Verdana"/>
              </a:rPr>
              <a:t>single </a:t>
            </a:r>
            <a:r>
              <a:rPr lang="en-US" sz="1400" dirty="0">
                <a:latin typeface="Verdana"/>
                <a:cs typeface="Verdana"/>
              </a:rPr>
              <a:t>chart</a:t>
            </a:r>
            <a:br>
              <a:rPr lang="en-US" sz="1400" dirty="0">
                <a:latin typeface="Verdana"/>
                <a:cs typeface="Verdana"/>
              </a:rPr>
            </a:br>
            <a:r>
              <a:rPr lang="en-US" sz="1400" dirty="0">
                <a:latin typeface="Verdana"/>
                <a:cs typeface="Verdana"/>
              </a:rPr>
              <a:t>2. Mention the</a:t>
            </a:r>
            <a:r>
              <a:rPr lang="en-US" sz="1400" spc="-5" dirty="0">
                <a:latin typeface="Verdana"/>
                <a:cs typeface="Verdana"/>
              </a:rPr>
              <a:t> </a:t>
            </a:r>
            <a:r>
              <a:rPr lang="en-US" sz="1400" spc="-671" dirty="0">
                <a:latin typeface="Verdana"/>
                <a:cs typeface="Verdana"/>
              </a:rPr>
              <a:t> </a:t>
            </a:r>
            <a:r>
              <a:rPr lang="en-US" sz="1400" dirty="0">
                <a:latin typeface="Verdana"/>
                <a:cs typeface="Verdana"/>
              </a:rPr>
              <a:t>month</a:t>
            </a:r>
            <a:r>
              <a:rPr lang="en-US" sz="1400" spc="-40" dirty="0">
                <a:latin typeface="Verdana"/>
                <a:cs typeface="Verdana"/>
              </a:rPr>
              <a:t> </a:t>
            </a:r>
            <a:r>
              <a:rPr lang="en-US" sz="1400" spc="11" dirty="0">
                <a:latin typeface="Verdana"/>
                <a:cs typeface="Verdana"/>
              </a:rPr>
              <a:t>got</a:t>
            </a:r>
            <a:r>
              <a:rPr lang="en-US" sz="1400" spc="-25" dirty="0">
                <a:latin typeface="Verdana"/>
                <a:cs typeface="Verdana"/>
              </a:rPr>
              <a:t> </a:t>
            </a:r>
            <a:r>
              <a:rPr lang="en-US" sz="1400" spc="-11" dirty="0">
                <a:latin typeface="Verdana"/>
                <a:cs typeface="Verdana"/>
              </a:rPr>
              <a:t>the </a:t>
            </a:r>
            <a:r>
              <a:rPr lang="en-US" sz="1400" dirty="0">
                <a:latin typeface="Verdana"/>
                <a:cs typeface="Verdana"/>
              </a:rPr>
              <a:t>Highest</a:t>
            </a:r>
            <a:r>
              <a:rPr lang="en-US" sz="1400" spc="-25" dirty="0">
                <a:latin typeface="Verdana"/>
                <a:cs typeface="Verdana"/>
              </a:rPr>
              <a:t> </a:t>
            </a:r>
            <a:r>
              <a:rPr lang="en-US" sz="1400" spc="-5" dirty="0">
                <a:latin typeface="Verdana"/>
                <a:cs typeface="Verdana"/>
              </a:rPr>
              <a:t>Sales</a:t>
            </a:r>
            <a:r>
              <a:rPr lang="en-US" sz="1400" spc="-15" dirty="0">
                <a:latin typeface="Verdana"/>
                <a:cs typeface="Verdana"/>
              </a:rPr>
              <a:t> </a:t>
            </a:r>
            <a:r>
              <a:rPr lang="en-US" sz="1400" spc="-11" dirty="0">
                <a:latin typeface="Verdana"/>
                <a:cs typeface="Verdana"/>
              </a:rPr>
              <a:t>and </a:t>
            </a:r>
            <a:r>
              <a:rPr lang="en-US" sz="1400" spc="5" dirty="0">
                <a:latin typeface="Verdana"/>
                <a:cs typeface="Verdana"/>
              </a:rPr>
              <a:t>Orders</a:t>
            </a:r>
            <a:r>
              <a:rPr lang="en-US" sz="1400" dirty="0">
                <a:latin typeface="Verdana"/>
                <a:cs typeface="Verdana"/>
              </a:rPr>
              <a:t/>
            </a:r>
            <a:br>
              <a:rPr lang="en-US" sz="1400" dirty="0">
                <a:latin typeface="Verdana"/>
                <a:cs typeface="Verdana"/>
              </a:rPr>
            </a:br>
            <a:r>
              <a:rPr lang="en-US" sz="1400" dirty="0">
                <a:latin typeface="Verdana"/>
                <a:cs typeface="Verdana"/>
              </a:rPr>
              <a:t>3</a:t>
            </a:r>
            <a:r>
              <a:rPr lang="en-US" sz="1400" dirty="0">
                <a:latin typeface="Verdana"/>
                <a:cs typeface="Verdana"/>
              </a:rPr>
              <a:t>. </a:t>
            </a:r>
            <a:r>
              <a:rPr lang="en-US" sz="1400" spc="-5" dirty="0">
                <a:latin typeface="Verdana"/>
                <a:cs typeface="Verdana"/>
              </a:rPr>
              <a:t>Mention Men </a:t>
            </a:r>
            <a:r>
              <a:rPr lang="en-US" sz="1400" spc="-5" dirty="0">
                <a:latin typeface="Verdana"/>
                <a:cs typeface="Verdana"/>
              </a:rPr>
              <a:t>or </a:t>
            </a:r>
            <a:r>
              <a:rPr lang="en-US" sz="1400" spc="-5" dirty="0">
                <a:latin typeface="Verdana"/>
                <a:cs typeface="Verdana"/>
              </a:rPr>
              <a:t>women </a:t>
            </a:r>
            <a:r>
              <a:rPr lang="en-US" sz="1400" spc="-5" dirty="0">
                <a:latin typeface="Verdana"/>
                <a:cs typeface="Verdana"/>
              </a:rPr>
              <a:t>who purchase </a:t>
            </a:r>
            <a:r>
              <a:rPr lang="en-US" sz="1400" spc="-5" dirty="0">
                <a:latin typeface="Verdana"/>
                <a:cs typeface="Verdana"/>
              </a:rPr>
              <a:t>most in 2023</a:t>
            </a:r>
            <a:r>
              <a:rPr lang="en-US" sz="1400" dirty="0">
                <a:latin typeface="Verdana"/>
                <a:cs typeface="Verdana"/>
              </a:rPr>
              <a:t/>
            </a:r>
            <a:br>
              <a:rPr lang="en-US" sz="1400" dirty="0">
                <a:latin typeface="Verdana"/>
                <a:cs typeface="Verdana"/>
              </a:rPr>
            </a:br>
            <a:r>
              <a:rPr lang="en-US" sz="1400" dirty="0">
                <a:latin typeface="Verdana"/>
                <a:cs typeface="Verdana"/>
              </a:rPr>
              <a:t>4</a:t>
            </a:r>
            <a:r>
              <a:rPr lang="en-US" sz="1400" dirty="0">
                <a:latin typeface="Verdana"/>
                <a:cs typeface="Verdana"/>
              </a:rPr>
              <a:t>.</a:t>
            </a:r>
            <a:r>
              <a:rPr lang="en-US" sz="1400" spc="-25" dirty="0">
                <a:latin typeface="Verdana"/>
                <a:cs typeface="Verdana"/>
              </a:rPr>
              <a:t> </a:t>
            </a:r>
            <a:r>
              <a:rPr lang="en-US" sz="1400" spc="5" dirty="0">
                <a:latin typeface="Verdana"/>
                <a:cs typeface="Verdana"/>
              </a:rPr>
              <a:t>T</a:t>
            </a:r>
            <a:r>
              <a:rPr lang="en-US" sz="1400" spc="5" dirty="0">
                <a:latin typeface="Verdana"/>
                <a:cs typeface="Verdana"/>
              </a:rPr>
              <a:t>op</a:t>
            </a:r>
            <a:r>
              <a:rPr lang="en-US" sz="1400" spc="-11" dirty="0">
                <a:latin typeface="Verdana"/>
                <a:cs typeface="Verdana"/>
              </a:rPr>
              <a:t> </a:t>
            </a:r>
            <a:r>
              <a:rPr lang="en-US" sz="1400" spc="-25" dirty="0">
                <a:latin typeface="Verdana"/>
                <a:cs typeface="Verdana"/>
              </a:rPr>
              <a:t>10</a:t>
            </a:r>
            <a:r>
              <a:rPr lang="en-US" sz="1400" spc="35" dirty="0">
                <a:latin typeface="Verdana"/>
                <a:cs typeface="Verdana"/>
              </a:rPr>
              <a:t> </a:t>
            </a:r>
            <a:r>
              <a:rPr lang="en-US" sz="1400" dirty="0">
                <a:latin typeface="Verdana"/>
                <a:cs typeface="Verdana"/>
              </a:rPr>
              <a:t>States</a:t>
            </a:r>
            <a:r>
              <a:rPr lang="en-US" sz="1400" spc="-11" dirty="0">
                <a:latin typeface="Verdana"/>
                <a:cs typeface="Verdana"/>
              </a:rPr>
              <a:t> </a:t>
            </a:r>
            <a:r>
              <a:rPr lang="en-US" sz="1400" spc="-5" dirty="0">
                <a:latin typeface="Verdana"/>
                <a:cs typeface="Verdana"/>
              </a:rPr>
              <a:t>contributing </a:t>
            </a:r>
            <a:r>
              <a:rPr lang="en-US" sz="1400" spc="-55" dirty="0">
                <a:latin typeface="Verdana"/>
                <a:cs typeface="Verdana"/>
              </a:rPr>
              <a:t> </a:t>
            </a:r>
            <a:r>
              <a:rPr lang="en-US" sz="1400" spc="11" dirty="0">
                <a:latin typeface="Verdana"/>
                <a:cs typeface="Verdana"/>
              </a:rPr>
              <a:t>the</a:t>
            </a:r>
            <a:r>
              <a:rPr lang="en-US" sz="1400" spc="-11" dirty="0">
                <a:latin typeface="Verdana"/>
                <a:cs typeface="Verdana"/>
              </a:rPr>
              <a:t> </a:t>
            </a:r>
            <a:r>
              <a:rPr lang="en-US" sz="1400" spc="-11" dirty="0">
                <a:latin typeface="Verdana"/>
                <a:cs typeface="Verdana"/>
              </a:rPr>
              <a:t>Sales most</a:t>
            </a:r>
            <a:r>
              <a:rPr lang="en-US" sz="1400" dirty="0">
                <a:latin typeface="Verdana"/>
                <a:cs typeface="Verdana"/>
              </a:rPr>
              <a:t/>
            </a:r>
            <a:br>
              <a:rPr lang="en-US" sz="1400" dirty="0">
                <a:latin typeface="Verdana"/>
                <a:cs typeface="Verdana"/>
              </a:rPr>
            </a:br>
            <a:r>
              <a:rPr lang="en-US" sz="1400" dirty="0">
                <a:latin typeface="Verdana"/>
                <a:cs typeface="Verdana"/>
              </a:rPr>
              <a:t>5</a:t>
            </a:r>
            <a:r>
              <a:rPr lang="en-US" sz="1400" dirty="0">
                <a:latin typeface="Verdana"/>
                <a:cs typeface="Verdana"/>
              </a:rPr>
              <a:t>. Relation</a:t>
            </a:r>
            <a:r>
              <a:rPr lang="en-US" sz="1400" spc="-40" dirty="0">
                <a:latin typeface="Verdana"/>
                <a:cs typeface="Verdana"/>
              </a:rPr>
              <a:t> </a:t>
            </a:r>
            <a:r>
              <a:rPr lang="en-US" sz="1400" spc="-11" dirty="0">
                <a:latin typeface="Verdana"/>
                <a:cs typeface="Verdana"/>
              </a:rPr>
              <a:t>between</a:t>
            </a:r>
            <a:r>
              <a:rPr lang="en-US" sz="1400" spc="35" dirty="0">
                <a:latin typeface="Verdana"/>
                <a:cs typeface="Verdana"/>
              </a:rPr>
              <a:t> </a:t>
            </a:r>
            <a:r>
              <a:rPr lang="en-US" sz="1400" dirty="0">
                <a:latin typeface="Verdana"/>
                <a:cs typeface="Verdana"/>
              </a:rPr>
              <a:t>Age</a:t>
            </a:r>
            <a:r>
              <a:rPr lang="en-US" sz="1400" spc="-11" dirty="0">
                <a:latin typeface="Verdana"/>
                <a:cs typeface="Verdana"/>
              </a:rPr>
              <a:t> </a:t>
            </a:r>
            <a:r>
              <a:rPr lang="en-US" sz="1400" spc="-11" dirty="0">
                <a:latin typeface="Verdana"/>
                <a:cs typeface="Verdana"/>
              </a:rPr>
              <a:t>and </a:t>
            </a:r>
            <a:r>
              <a:rPr lang="en-US" sz="1400" dirty="0">
                <a:latin typeface="Verdana"/>
                <a:cs typeface="Verdana"/>
              </a:rPr>
              <a:t>Gender</a:t>
            </a:r>
            <a:r>
              <a:rPr lang="en-US" sz="1400" dirty="0">
                <a:latin typeface="Verdana"/>
                <a:cs typeface="Verdana"/>
              </a:rPr>
              <a:t/>
            </a:r>
            <a:br>
              <a:rPr lang="en-US" sz="1400" dirty="0">
                <a:latin typeface="Verdana"/>
                <a:cs typeface="Verdana"/>
              </a:rPr>
            </a:br>
            <a:r>
              <a:rPr lang="en-US" sz="1400" dirty="0">
                <a:latin typeface="Verdana"/>
                <a:cs typeface="Verdana"/>
              </a:rPr>
              <a:t>6</a:t>
            </a:r>
            <a:r>
              <a:rPr lang="en-US" sz="1400" dirty="0">
                <a:latin typeface="Verdana"/>
                <a:cs typeface="Verdana"/>
              </a:rPr>
              <a:t>. Mention the</a:t>
            </a:r>
            <a:r>
              <a:rPr lang="en-US" sz="1400" spc="-45" dirty="0">
                <a:latin typeface="Verdana"/>
                <a:cs typeface="Verdana"/>
              </a:rPr>
              <a:t> </a:t>
            </a:r>
            <a:r>
              <a:rPr lang="en-US" sz="1400" dirty="0">
                <a:latin typeface="Verdana"/>
                <a:cs typeface="Verdana"/>
              </a:rPr>
              <a:t>Channel</a:t>
            </a:r>
            <a:r>
              <a:rPr lang="en-US" sz="1400" spc="-11" dirty="0">
                <a:latin typeface="Verdana"/>
                <a:cs typeface="Verdana"/>
              </a:rPr>
              <a:t> , </a:t>
            </a:r>
            <a:r>
              <a:rPr lang="en-US" sz="1400" spc="20" dirty="0">
                <a:latin typeface="Verdana"/>
                <a:cs typeface="Verdana"/>
              </a:rPr>
              <a:t>according</a:t>
            </a:r>
            <a:r>
              <a:rPr lang="en-US" sz="1400" spc="-15" dirty="0">
                <a:latin typeface="Verdana"/>
                <a:cs typeface="Verdana"/>
              </a:rPr>
              <a:t> </a:t>
            </a:r>
            <a:r>
              <a:rPr lang="en-US" sz="1400" spc="15" dirty="0">
                <a:latin typeface="Verdana"/>
                <a:cs typeface="Verdana"/>
              </a:rPr>
              <a:t>to </a:t>
            </a:r>
            <a:r>
              <a:rPr lang="en-US" sz="1400" spc="-5" dirty="0">
                <a:latin typeface="Verdana"/>
                <a:cs typeface="Verdana"/>
              </a:rPr>
              <a:t>Maximum</a:t>
            </a:r>
            <a:r>
              <a:rPr lang="en-US" sz="1400" spc="-15" dirty="0">
                <a:latin typeface="Verdana"/>
                <a:cs typeface="Verdana"/>
              </a:rPr>
              <a:t> </a:t>
            </a:r>
            <a:r>
              <a:rPr lang="en-US" sz="1400" spc="-11" dirty="0">
                <a:latin typeface="Verdana"/>
                <a:cs typeface="Verdana"/>
              </a:rPr>
              <a:t>Sales</a:t>
            </a:r>
            <a:r>
              <a:rPr lang="en-US" sz="1400" dirty="0">
                <a:latin typeface="Verdana"/>
                <a:cs typeface="Verdana"/>
              </a:rPr>
              <a:t/>
            </a:r>
            <a:br>
              <a:rPr lang="en-US" sz="1400" dirty="0">
                <a:latin typeface="Verdana"/>
                <a:cs typeface="Verdana"/>
              </a:rPr>
            </a:br>
            <a:r>
              <a:rPr lang="en-US" sz="1400" dirty="0">
                <a:latin typeface="Verdana"/>
                <a:cs typeface="Verdana"/>
              </a:rPr>
              <a:t>7</a:t>
            </a:r>
            <a:r>
              <a:rPr lang="en-US" sz="1400" dirty="0">
                <a:latin typeface="Verdana"/>
                <a:cs typeface="Verdana"/>
              </a:rPr>
              <a:t>. </a:t>
            </a:r>
            <a:r>
              <a:rPr lang="en-US" sz="1400" dirty="0">
                <a:latin typeface="Verdana"/>
                <a:cs typeface="Verdana"/>
              </a:rPr>
              <a:t>Mention the </a:t>
            </a:r>
            <a:r>
              <a:rPr lang="en-US" sz="1400" spc="-5" dirty="0">
                <a:latin typeface="Verdana"/>
                <a:cs typeface="Verdana"/>
              </a:rPr>
              <a:t>Highest</a:t>
            </a:r>
            <a:r>
              <a:rPr lang="en-US" sz="1400" spc="-35" dirty="0">
                <a:latin typeface="Verdana"/>
                <a:cs typeface="Verdana"/>
              </a:rPr>
              <a:t> </a:t>
            </a:r>
            <a:r>
              <a:rPr lang="en-US" sz="1400" spc="-5" dirty="0">
                <a:latin typeface="Verdana"/>
                <a:cs typeface="Verdana"/>
              </a:rPr>
              <a:t>Selling</a:t>
            </a:r>
            <a:r>
              <a:rPr lang="en-US" sz="1400" spc="-20" dirty="0">
                <a:latin typeface="Verdana"/>
                <a:cs typeface="Verdana"/>
              </a:rPr>
              <a:t> </a:t>
            </a:r>
            <a:r>
              <a:rPr lang="en-US" sz="1400" dirty="0" smtClean="0">
                <a:latin typeface="Verdana"/>
                <a:cs typeface="Verdana"/>
              </a:rPr>
              <a:t>Category</a:t>
            </a:r>
            <a:br>
              <a:rPr lang="en-US" sz="1400" dirty="0" smtClean="0">
                <a:latin typeface="Verdana"/>
                <a:cs typeface="Verdana"/>
              </a:rPr>
            </a:br>
            <a:r>
              <a:rPr lang="en-US" sz="1400" dirty="0" smtClean="0">
                <a:latin typeface="Verdana"/>
                <a:cs typeface="Verdana"/>
              </a:rPr>
              <a:t>8. </a:t>
            </a:r>
            <a:r>
              <a:rPr lang="en-US" sz="1600" spc="5" dirty="0">
                <a:latin typeface="Verdana"/>
                <a:cs typeface="Verdana"/>
              </a:rPr>
              <a:t>Top</a:t>
            </a:r>
            <a:r>
              <a:rPr lang="en-US" sz="1600" spc="-11" dirty="0">
                <a:latin typeface="Verdana"/>
                <a:cs typeface="Verdana"/>
              </a:rPr>
              <a:t> </a:t>
            </a:r>
            <a:r>
              <a:rPr lang="en-US" sz="1600" spc="-25" dirty="0">
                <a:latin typeface="Verdana"/>
                <a:cs typeface="Verdana"/>
              </a:rPr>
              <a:t>10</a:t>
            </a:r>
            <a:r>
              <a:rPr lang="en-US" sz="1600" spc="35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Cities </a:t>
            </a:r>
            <a:r>
              <a:rPr lang="en-US" sz="1600" spc="-11" dirty="0">
                <a:latin typeface="Verdana"/>
                <a:cs typeface="Verdana"/>
              </a:rPr>
              <a:t>Contributing </a:t>
            </a:r>
            <a:r>
              <a:rPr lang="en-US" sz="1600" spc="-55" dirty="0">
                <a:latin typeface="Verdana"/>
                <a:cs typeface="Verdana"/>
              </a:rPr>
              <a:t> </a:t>
            </a:r>
            <a:r>
              <a:rPr lang="en-US" sz="1600" spc="11" dirty="0">
                <a:latin typeface="Verdana"/>
                <a:cs typeface="Verdana"/>
              </a:rPr>
              <a:t>the</a:t>
            </a:r>
            <a:r>
              <a:rPr lang="en-US" sz="1600" spc="-11" dirty="0">
                <a:latin typeface="Verdana"/>
                <a:cs typeface="Verdana"/>
              </a:rPr>
              <a:t> Sales most</a:t>
            </a:r>
            <a:r>
              <a:rPr lang="en-US" sz="1600" dirty="0">
                <a:latin typeface="Verdana"/>
                <a:cs typeface="Verdana"/>
              </a:rPr>
              <a:t/>
            </a:r>
            <a:br>
              <a:rPr lang="en-US" sz="1600" dirty="0">
                <a:latin typeface="Verdana"/>
                <a:cs typeface="Verdana"/>
              </a:rPr>
            </a:b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2438401" y="0"/>
            <a:ext cx="3798598" cy="512184"/>
          </a:xfrm>
        </p:spPr>
        <p:txBody>
          <a:bodyPr/>
          <a:lstStyle/>
          <a:p>
            <a:pPr algn="ctr"/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" y="526472"/>
            <a:ext cx="8707582" cy="4502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7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>
            <a:spLocks noGrp="1"/>
          </p:cNvSpPr>
          <p:nvPr>
            <p:ph type="title"/>
          </p:nvPr>
        </p:nvSpPr>
        <p:spPr>
          <a:xfrm>
            <a:off x="290421" y="131621"/>
            <a:ext cx="8444875" cy="67194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the Sales and Orders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 a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single chart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5264164"/>
              </p:ext>
            </p:extLst>
          </p:nvPr>
        </p:nvGraphicFramePr>
        <p:xfrm>
          <a:off x="290421" y="914403"/>
          <a:ext cx="8444876" cy="3969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>
            <a:spLocks noGrp="1"/>
          </p:cNvSpPr>
          <p:nvPr>
            <p:ph type="title"/>
          </p:nvPr>
        </p:nvSpPr>
        <p:spPr>
          <a:xfrm>
            <a:off x="353292" y="103910"/>
            <a:ext cx="8472058" cy="9385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  <a:r>
              <a:rPr lang="en-US" sz="36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spc="-5" dirty="0">
                <a:latin typeface="Calibri" panose="020F0502020204030204" pitchFamily="34" charset="0"/>
                <a:cs typeface="Calibri" panose="020F0502020204030204" pitchFamily="34" charset="0"/>
              </a:rPr>
              <a:t>Sales</a:t>
            </a:r>
            <a:r>
              <a:rPr lang="en-US" sz="36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spc="-11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3600" spc="5" dirty="0">
                <a:latin typeface="Calibri" panose="020F0502020204030204" pitchFamily="34" charset="0"/>
                <a:cs typeface="Calibri" panose="020F0502020204030204" pitchFamily="34" charset="0"/>
              </a:rPr>
              <a:t>Orders Month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6841303" y="1042482"/>
            <a:ext cx="124349" cy="84225"/>
          </a:xfrm>
          <a:custGeom>
            <a:avLst/>
            <a:gdLst/>
            <a:ahLst/>
            <a:cxnLst/>
            <a:rect l="l" t="t" r="r" b="b"/>
            <a:pathLst>
              <a:path w="5011" h="3369" extrusionOk="0">
                <a:moveTo>
                  <a:pt x="4491" y="1"/>
                </a:moveTo>
                <a:lnTo>
                  <a:pt x="3951" y="21"/>
                </a:lnTo>
                <a:lnTo>
                  <a:pt x="3410" y="63"/>
                </a:lnTo>
                <a:lnTo>
                  <a:pt x="2870" y="105"/>
                </a:lnTo>
                <a:lnTo>
                  <a:pt x="2329" y="167"/>
                </a:lnTo>
                <a:lnTo>
                  <a:pt x="1789" y="250"/>
                </a:lnTo>
                <a:lnTo>
                  <a:pt x="1248" y="333"/>
                </a:lnTo>
                <a:lnTo>
                  <a:pt x="708" y="437"/>
                </a:lnTo>
                <a:lnTo>
                  <a:pt x="167" y="541"/>
                </a:lnTo>
                <a:lnTo>
                  <a:pt x="167" y="562"/>
                </a:lnTo>
                <a:lnTo>
                  <a:pt x="84" y="583"/>
                </a:lnTo>
                <a:lnTo>
                  <a:pt x="22" y="645"/>
                </a:lnTo>
                <a:lnTo>
                  <a:pt x="1" y="728"/>
                </a:lnTo>
                <a:lnTo>
                  <a:pt x="1" y="811"/>
                </a:lnTo>
                <a:lnTo>
                  <a:pt x="1" y="832"/>
                </a:lnTo>
                <a:lnTo>
                  <a:pt x="22" y="895"/>
                </a:lnTo>
                <a:lnTo>
                  <a:pt x="84" y="957"/>
                </a:lnTo>
                <a:lnTo>
                  <a:pt x="146" y="978"/>
                </a:lnTo>
                <a:lnTo>
                  <a:pt x="209" y="998"/>
                </a:lnTo>
                <a:lnTo>
                  <a:pt x="271" y="998"/>
                </a:lnTo>
                <a:lnTo>
                  <a:pt x="791" y="874"/>
                </a:lnTo>
                <a:lnTo>
                  <a:pt x="1331" y="791"/>
                </a:lnTo>
                <a:lnTo>
                  <a:pt x="1851" y="707"/>
                </a:lnTo>
                <a:lnTo>
                  <a:pt x="2391" y="624"/>
                </a:lnTo>
                <a:lnTo>
                  <a:pt x="2932" y="562"/>
                </a:lnTo>
                <a:lnTo>
                  <a:pt x="3472" y="520"/>
                </a:lnTo>
                <a:lnTo>
                  <a:pt x="3992" y="479"/>
                </a:lnTo>
                <a:lnTo>
                  <a:pt x="4533" y="458"/>
                </a:lnTo>
                <a:lnTo>
                  <a:pt x="4553" y="479"/>
                </a:lnTo>
                <a:lnTo>
                  <a:pt x="4533" y="520"/>
                </a:lnTo>
                <a:lnTo>
                  <a:pt x="4429" y="832"/>
                </a:lnTo>
                <a:lnTo>
                  <a:pt x="4325" y="1165"/>
                </a:lnTo>
                <a:lnTo>
                  <a:pt x="3826" y="3098"/>
                </a:lnTo>
                <a:lnTo>
                  <a:pt x="3826" y="3181"/>
                </a:lnTo>
                <a:lnTo>
                  <a:pt x="3847" y="3264"/>
                </a:lnTo>
                <a:lnTo>
                  <a:pt x="3909" y="3327"/>
                </a:lnTo>
                <a:lnTo>
                  <a:pt x="3992" y="3368"/>
                </a:lnTo>
                <a:lnTo>
                  <a:pt x="4138" y="3368"/>
                </a:lnTo>
                <a:lnTo>
                  <a:pt x="4200" y="3327"/>
                </a:lnTo>
                <a:lnTo>
                  <a:pt x="4242" y="3285"/>
                </a:lnTo>
                <a:lnTo>
                  <a:pt x="4262" y="3202"/>
                </a:lnTo>
                <a:lnTo>
                  <a:pt x="4782" y="1269"/>
                </a:lnTo>
                <a:lnTo>
                  <a:pt x="4865" y="978"/>
                </a:lnTo>
                <a:lnTo>
                  <a:pt x="4969" y="687"/>
                </a:lnTo>
                <a:lnTo>
                  <a:pt x="4990" y="562"/>
                </a:lnTo>
                <a:lnTo>
                  <a:pt x="5011" y="437"/>
                </a:lnTo>
                <a:lnTo>
                  <a:pt x="4969" y="312"/>
                </a:lnTo>
                <a:lnTo>
                  <a:pt x="4907" y="208"/>
                </a:lnTo>
                <a:lnTo>
                  <a:pt x="4844" y="125"/>
                </a:lnTo>
                <a:lnTo>
                  <a:pt x="4741" y="42"/>
                </a:lnTo>
                <a:lnTo>
                  <a:pt x="4637" y="1"/>
                </a:ln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3" name="Google Shape;393;p33"/>
          <p:cNvSpPr/>
          <p:nvPr/>
        </p:nvSpPr>
        <p:spPr>
          <a:xfrm>
            <a:off x="6841303" y="1042482"/>
            <a:ext cx="124349" cy="84225"/>
          </a:xfrm>
          <a:custGeom>
            <a:avLst/>
            <a:gdLst/>
            <a:ahLst/>
            <a:cxnLst/>
            <a:rect l="l" t="t" r="r" b="b"/>
            <a:pathLst>
              <a:path w="5011" h="3369" fill="none" extrusionOk="0">
                <a:moveTo>
                  <a:pt x="4512" y="1"/>
                </a:moveTo>
                <a:lnTo>
                  <a:pt x="4512" y="1"/>
                </a:lnTo>
                <a:lnTo>
                  <a:pt x="4491" y="1"/>
                </a:lnTo>
                <a:lnTo>
                  <a:pt x="4491" y="1"/>
                </a:lnTo>
                <a:lnTo>
                  <a:pt x="3951" y="21"/>
                </a:lnTo>
                <a:lnTo>
                  <a:pt x="3410" y="63"/>
                </a:lnTo>
                <a:lnTo>
                  <a:pt x="2870" y="105"/>
                </a:lnTo>
                <a:lnTo>
                  <a:pt x="2329" y="167"/>
                </a:lnTo>
                <a:lnTo>
                  <a:pt x="1789" y="250"/>
                </a:lnTo>
                <a:lnTo>
                  <a:pt x="1248" y="333"/>
                </a:lnTo>
                <a:lnTo>
                  <a:pt x="708" y="437"/>
                </a:lnTo>
                <a:lnTo>
                  <a:pt x="167" y="541"/>
                </a:lnTo>
                <a:lnTo>
                  <a:pt x="167" y="562"/>
                </a:lnTo>
                <a:lnTo>
                  <a:pt x="167" y="562"/>
                </a:lnTo>
                <a:lnTo>
                  <a:pt x="84" y="583"/>
                </a:lnTo>
                <a:lnTo>
                  <a:pt x="22" y="645"/>
                </a:lnTo>
                <a:lnTo>
                  <a:pt x="1" y="728"/>
                </a:lnTo>
                <a:lnTo>
                  <a:pt x="1" y="811"/>
                </a:lnTo>
                <a:lnTo>
                  <a:pt x="1" y="832"/>
                </a:lnTo>
                <a:lnTo>
                  <a:pt x="1" y="832"/>
                </a:lnTo>
                <a:lnTo>
                  <a:pt x="22" y="895"/>
                </a:lnTo>
                <a:lnTo>
                  <a:pt x="84" y="957"/>
                </a:lnTo>
                <a:lnTo>
                  <a:pt x="146" y="978"/>
                </a:lnTo>
                <a:lnTo>
                  <a:pt x="209" y="998"/>
                </a:lnTo>
                <a:lnTo>
                  <a:pt x="209" y="998"/>
                </a:lnTo>
                <a:lnTo>
                  <a:pt x="271" y="998"/>
                </a:lnTo>
                <a:lnTo>
                  <a:pt x="271" y="998"/>
                </a:lnTo>
                <a:lnTo>
                  <a:pt x="791" y="874"/>
                </a:lnTo>
                <a:lnTo>
                  <a:pt x="1331" y="791"/>
                </a:lnTo>
                <a:lnTo>
                  <a:pt x="1851" y="707"/>
                </a:lnTo>
                <a:lnTo>
                  <a:pt x="2391" y="624"/>
                </a:lnTo>
                <a:lnTo>
                  <a:pt x="2932" y="562"/>
                </a:lnTo>
                <a:lnTo>
                  <a:pt x="3472" y="520"/>
                </a:lnTo>
                <a:lnTo>
                  <a:pt x="3992" y="479"/>
                </a:lnTo>
                <a:lnTo>
                  <a:pt x="4533" y="458"/>
                </a:lnTo>
                <a:lnTo>
                  <a:pt x="4533" y="458"/>
                </a:lnTo>
                <a:lnTo>
                  <a:pt x="4553" y="479"/>
                </a:lnTo>
                <a:lnTo>
                  <a:pt x="4533" y="520"/>
                </a:lnTo>
                <a:lnTo>
                  <a:pt x="4533" y="520"/>
                </a:lnTo>
                <a:lnTo>
                  <a:pt x="4429" y="832"/>
                </a:lnTo>
                <a:lnTo>
                  <a:pt x="4325" y="1165"/>
                </a:lnTo>
                <a:lnTo>
                  <a:pt x="3826" y="3098"/>
                </a:lnTo>
                <a:lnTo>
                  <a:pt x="3826" y="3098"/>
                </a:lnTo>
                <a:lnTo>
                  <a:pt x="3826" y="3181"/>
                </a:lnTo>
                <a:lnTo>
                  <a:pt x="3847" y="3264"/>
                </a:lnTo>
                <a:lnTo>
                  <a:pt x="3909" y="3327"/>
                </a:lnTo>
                <a:lnTo>
                  <a:pt x="3992" y="3368"/>
                </a:lnTo>
                <a:lnTo>
                  <a:pt x="4034" y="3368"/>
                </a:lnTo>
                <a:lnTo>
                  <a:pt x="4034" y="3368"/>
                </a:lnTo>
                <a:lnTo>
                  <a:pt x="4055" y="3368"/>
                </a:lnTo>
                <a:lnTo>
                  <a:pt x="4055" y="3368"/>
                </a:lnTo>
                <a:lnTo>
                  <a:pt x="4138" y="3368"/>
                </a:lnTo>
                <a:lnTo>
                  <a:pt x="4200" y="3327"/>
                </a:lnTo>
                <a:lnTo>
                  <a:pt x="4242" y="3285"/>
                </a:lnTo>
                <a:lnTo>
                  <a:pt x="4262" y="3202"/>
                </a:lnTo>
                <a:lnTo>
                  <a:pt x="4782" y="1269"/>
                </a:lnTo>
                <a:lnTo>
                  <a:pt x="4782" y="1269"/>
                </a:lnTo>
                <a:lnTo>
                  <a:pt x="4865" y="978"/>
                </a:lnTo>
                <a:lnTo>
                  <a:pt x="4969" y="687"/>
                </a:lnTo>
                <a:lnTo>
                  <a:pt x="4969" y="687"/>
                </a:lnTo>
                <a:lnTo>
                  <a:pt x="4990" y="562"/>
                </a:lnTo>
                <a:lnTo>
                  <a:pt x="5011" y="437"/>
                </a:lnTo>
                <a:lnTo>
                  <a:pt x="4969" y="312"/>
                </a:lnTo>
                <a:lnTo>
                  <a:pt x="4907" y="208"/>
                </a:lnTo>
                <a:lnTo>
                  <a:pt x="4907" y="208"/>
                </a:lnTo>
                <a:lnTo>
                  <a:pt x="4844" y="125"/>
                </a:lnTo>
                <a:lnTo>
                  <a:pt x="4741" y="42"/>
                </a:lnTo>
                <a:lnTo>
                  <a:pt x="4637" y="1"/>
                </a:lnTo>
                <a:lnTo>
                  <a:pt x="451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9" name="Google Shape;459;p33"/>
          <p:cNvSpPr/>
          <p:nvPr/>
        </p:nvSpPr>
        <p:spPr>
          <a:xfrm>
            <a:off x="9206668" y="4266275"/>
            <a:ext cx="52633" cy="42650"/>
          </a:xfrm>
          <a:custGeom>
            <a:avLst/>
            <a:gdLst/>
            <a:ahLst/>
            <a:cxnLst/>
            <a:rect l="l" t="t" r="r" b="b"/>
            <a:pathLst>
              <a:path w="2121" h="1706" extrusionOk="0">
                <a:moveTo>
                  <a:pt x="1788" y="188"/>
                </a:moveTo>
                <a:lnTo>
                  <a:pt x="1830" y="209"/>
                </a:lnTo>
                <a:lnTo>
                  <a:pt x="1871" y="271"/>
                </a:lnTo>
                <a:lnTo>
                  <a:pt x="1913" y="333"/>
                </a:lnTo>
                <a:lnTo>
                  <a:pt x="1934" y="417"/>
                </a:lnTo>
                <a:lnTo>
                  <a:pt x="1934" y="500"/>
                </a:lnTo>
                <a:lnTo>
                  <a:pt x="1913" y="583"/>
                </a:lnTo>
                <a:lnTo>
                  <a:pt x="1851" y="687"/>
                </a:lnTo>
                <a:lnTo>
                  <a:pt x="1747" y="812"/>
                </a:lnTo>
                <a:lnTo>
                  <a:pt x="1601" y="916"/>
                </a:lnTo>
                <a:lnTo>
                  <a:pt x="1414" y="1040"/>
                </a:lnTo>
                <a:lnTo>
                  <a:pt x="1185" y="1144"/>
                </a:lnTo>
                <a:lnTo>
                  <a:pt x="936" y="1248"/>
                </a:lnTo>
                <a:lnTo>
                  <a:pt x="666" y="1352"/>
                </a:lnTo>
                <a:lnTo>
                  <a:pt x="354" y="1456"/>
                </a:lnTo>
                <a:lnTo>
                  <a:pt x="354" y="1456"/>
                </a:lnTo>
                <a:lnTo>
                  <a:pt x="624" y="1103"/>
                </a:lnTo>
                <a:lnTo>
                  <a:pt x="936" y="791"/>
                </a:lnTo>
                <a:lnTo>
                  <a:pt x="1248" y="500"/>
                </a:lnTo>
                <a:lnTo>
                  <a:pt x="1601" y="230"/>
                </a:lnTo>
                <a:lnTo>
                  <a:pt x="1684" y="209"/>
                </a:lnTo>
                <a:lnTo>
                  <a:pt x="1788" y="188"/>
                </a:lnTo>
                <a:close/>
                <a:moveTo>
                  <a:pt x="1788" y="1"/>
                </a:moveTo>
                <a:lnTo>
                  <a:pt x="1684" y="22"/>
                </a:lnTo>
                <a:lnTo>
                  <a:pt x="1560" y="63"/>
                </a:lnTo>
                <a:lnTo>
                  <a:pt x="1435" y="126"/>
                </a:lnTo>
                <a:lnTo>
                  <a:pt x="1289" y="209"/>
                </a:lnTo>
                <a:lnTo>
                  <a:pt x="1019" y="437"/>
                </a:lnTo>
                <a:lnTo>
                  <a:pt x="749" y="708"/>
                </a:lnTo>
                <a:lnTo>
                  <a:pt x="479" y="999"/>
                </a:lnTo>
                <a:lnTo>
                  <a:pt x="271" y="1248"/>
                </a:lnTo>
                <a:lnTo>
                  <a:pt x="21" y="1560"/>
                </a:lnTo>
                <a:lnTo>
                  <a:pt x="0" y="1622"/>
                </a:lnTo>
                <a:lnTo>
                  <a:pt x="21" y="1664"/>
                </a:lnTo>
                <a:lnTo>
                  <a:pt x="63" y="1706"/>
                </a:lnTo>
                <a:lnTo>
                  <a:pt x="125" y="1706"/>
                </a:lnTo>
                <a:lnTo>
                  <a:pt x="437" y="1622"/>
                </a:lnTo>
                <a:lnTo>
                  <a:pt x="728" y="1539"/>
                </a:lnTo>
                <a:lnTo>
                  <a:pt x="1019" y="1414"/>
                </a:lnTo>
                <a:lnTo>
                  <a:pt x="1310" y="1290"/>
                </a:lnTo>
                <a:lnTo>
                  <a:pt x="1560" y="1186"/>
                </a:lnTo>
                <a:lnTo>
                  <a:pt x="1767" y="1040"/>
                </a:lnTo>
                <a:lnTo>
                  <a:pt x="1934" y="853"/>
                </a:lnTo>
                <a:lnTo>
                  <a:pt x="2079" y="645"/>
                </a:lnTo>
                <a:lnTo>
                  <a:pt x="2121" y="521"/>
                </a:lnTo>
                <a:lnTo>
                  <a:pt x="2121" y="396"/>
                </a:lnTo>
                <a:lnTo>
                  <a:pt x="2100" y="271"/>
                </a:lnTo>
                <a:lnTo>
                  <a:pt x="2038" y="167"/>
                </a:lnTo>
                <a:lnTo>
                  <a:pt x="1996" y="105"/>
                </a:lnTo>
                <a:lnTo>
                  <a:pt x="1934" y="42"/>
                </a:lnTo>
                <a:lnTo>
                  <a:pt x="1871" y="22"/>
                </a:lnTo>
                <a:lnTo>
                  <a:pt x="178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0" name="Google Shape;460;p33"/>
          <p:cNvSpPr/>
          <p:nvPr/>
        </p:nvSpPr>
        <p:spPr>
          <a:xfrm>
            <a:off x="9180857" y="4255902"/>
            <a:ext cx="45719" cy="53025"/>
          </a:xfrm>
          <a:custGeom>
            <a:avLst/>
            <a:gdLst/>
            <a:ahLst/>
            <a:cxnLst/>
            <a:rect l="l" t="t" r="r" b="b"/>
            <a:pathLst>
              <a:path w="1041" h="2121" extrusionOk="0">
                <a:moveTo>
                  <a:pt x="687" y="187"/>
                </a:moveTo>
                <a:lnTo>
                  <a:pt x="749" y="208"/>
                </a:lnTo>
                <a:lnTo>
                  <a:pt x="791" y="229"/>
                </a:lnTo>
                <a:lnTo>
                  <a:pt x="812" y="270"/>
                </a:lnTo>
                <a:lnTo>
                  <a:pt x="832" y="333"/>
                </a:lnTo>
                <a:lnTo>
                  <a:pt x="832" y="499"/>
                </a:lnTo>
                <a:lnTo>
                  <a:pt x="812" y="707"/>
                </a:lnTo>
                <a:lnTo>
                  <a:pt x="749" y="915"/>
                </a:lnTo>
                <a:lnTo>
                  <a:pt x="666" y="1164"/>
                </a:lnTo>
                <a:lnTo>
                  <a:pt x="583" y="1393"/>
                </a:lnTo>
                <a:lnTo>
                  <a:pt x="458" y="1622"/>
                </a:lnTo>
                <a:lnTo>
                  <a:pt x="333" y="1809"/>
                </a:lnTo>
                <a:lnTo>
                  <a:pt x="292" y="1642"/>
                </a:lnTo>
                <a:lnTo>
                  <a:pt x="250" y="1476"/>
                </a:lnTo>
                <a:lnTo>
                  <a:pt x="209" y="1310"/>
                </a:lnTo>
                <a:lnTo>
                  <a:pt x="209" y="1143"/>
                </a:lnTo>
                <a:lnTo>
                  <a:pt x="188" y="977"/>
                </a:lnTo>
                <a:lnTo>
                  <a:pt x="209" y="811"/>
                </a:lnTo>
                <a:lnTo>
                  <a:pt x="229" y="645"/>
                </a:lnTo>
                <a:lnTo>
                  <a:pt x="271" y="478"/>
                </a:lnTo>
                <a:lnTo>
                  <a:pt x="313" y="395"/>
                </a:lnTo>
                <a:lnTo>
                  <a:pt x="375" y="333"/>
                </a:lnTo>
                <a:lnTo>
                  <a:pt x="437" y="291"/>
                </a:lnTo>
                <a:lnTo>
                  <a:pt x="520" y="250"/>
                </a:lnTo>
                <a:lnTo>
                  <a:pt x="583" y="229"/>
                </a:lnTo>
                <a:lnTo>
                  <a:pt x="687" y="187"/>
                </a:lnTo>
                <a:close/>
                <a:moveTo>
                  <a:pt x="666" y="0"/>
                </a:moveTo>
                <a:lnTo>
                  <a:pt x="500" y="42"/>
                </a:lnTo>
                <a:lnTo>
                  <a:pt x="375" y="104"/>
                </a:lnTo>
                <a:lnTo>
                  <a:pt x="250" y="187"/>
                </a:lnTo>
                <a:lnTo>
                  <a:pt x="167" y="291"/>
                </a:lnTo>
                <a:lnTo>
                  <a:pt x="105" y="416"/>
                </a:lnTo>
                <a:lnTo>
                  <a:pt x="42" y="541"/>
                </a:lnTo>
                <a:lnTo>
                  <a:pt x="22" y="665"/>
                </a:lnTo>
                <a:lnTo>
                  <a:pt x="1" y="915"/>
                </a:lnTo>
                <a:lnTo>
                  <a:pt x="1" y="1185"/>
                </a:lnTo>
                <a:lnTo>
                  <a:pt x="42" y="1455"/>
                </a:lnTo>
                <a:lnTo>
                  <a:pt x="105" y="1684"/>
                </a:lnTo>
                <a:lnTo>
                  <a:pt x="146" y="1871"/>
                </a:lnTo>
                <a:lnTo>
                  <a:pt x="209" y="2058"/>
                </a:lnTo>
                <a:lnTo>
                  <a:pt x="250" y="2100"/>
                </a:lnTo>
                <a:lnTo>
                  <a:pt x="292" y="2121"/>
                </a:lnTo>
                <a:lnTo>
                  <a:pt x="375" y="2121"/>
                </a:lnTo>
                <a:lnTo>
                  <a:pt x="396" y="2100"/>
                </a:lnTo>
                <a:lnTo>
                  <a:pt x="541" y="1913"/>
                </a:lnTo>
                <a:lnTo>
                  <a:pt x="666" y="1663"/>
                </a:lnTo>
                <a:lnTo>
                  <a:pt x="791" y="1393"/>
                </a:lnTo>
                <a:lnTo>
                  <a:pt x="895" y="1102"/>
                </a:lnTo>
                <a:lnTo>
                  <a:pt x="978" y="811"/>
                </a:lnTo>
                <a:lnTo>
                  <a:pt x="1019" y="541"/>
                </a:lnTo>
                <a:lnTo>
                  <a:pt x="1040" y="416"/>
                </a:lnTo>
                <a:lnTo>
                  <a:pt x="1019" y="312"/>
                </a:lnTo>
                <a:lnTo>
                  <a:pt x="999" y="208"/>
                </a:lnTo>
                <a:lnTo>
                  <a:pt x="957" y="125"/>
                </a:lnTo>
                <a:lnTo>
                  <a:pt x="895" y="62"/>
                </a:lnTo>
                <a:lnTo>
                  <a:pt x="812" y="21"/>
                </a:lnTo>
                <a:lnTo>
                  <a:pt x="666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aphicFrame>
        <p:nvGraphicFramePr>
          <p:cNvPr id="112" name="Chart 1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209817"/>
              </p:ext>
            </p:extLst>
          </p:nvPr>
        </p:nvGraphicFramePr>
        <p:xfrm>
          <a:off x="4111813" y="1042477"/>
          <a:ext cx="4713531" cy="3708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7" name="Rectangle 116"/>
          <p:cNvSpPr/>
          <p:nvPr/>
        </p:nvSpPr>
        <p:spPr>
          <a:xfrm>
            <a:off x="237457" y="1045029"/>
            <a:ext cx="3662598" cy="3856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865" marR="253359" indent="-285744">
              <a:lnSpc>
                <a:spcPct val="103400"/>
              </a:lnSpc>
              <a:spcBef>
                <a:spcPts val="1615"/>
              </a:spcBef>
              <a:buFont typeface="Wingdings"/>
              <a:buChar char=""/>
              <a:tabLst>
                <a:tab pos="397501" algn="l"/>
              </a:tabLst>
            </a:pP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March </a:t>
            </a:r>
            <a:r>
              <a:rPr lang="en-US" b="1" spc="40" dirty="0"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the highest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number </a:t>
            </a:r>
            <a:r>
              <a:rPr lang="en-US" b="1" spc="4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b="1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orders 2.8K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b="1" spc="-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sales 1.95M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Followed </a:t>
            </a:r>
            <a:r>
              <a:rPr lang="en-US" b="1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February 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Apr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1.90M </a:t>
            </a:r>
            <a:r>
              <a:rPr lang="en-US" b="1" spc="4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1.85M</a:t>
            </a:r>
            <a:r>
              <a:rPr lang="en-US" b="1" spc="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sales.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65" marR="5080" indent="-285744">
              <a:lnSpc>
                <a:spcPct val="102699"/>
              </a:lnSpc>
              <a:spcBef>
                <a:spcPts val="35"/>
              </a:spcBef>
              <a:buFont typeface="Wingdings"/>
              <a:buChar char=""/>
              <a:tabLst>
                <a:tab pos="397501" algn="l"/>
              </a:tabLst>
            </a:pP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March</a:t>
            </a:r>
            <a:r>
              <a:rPr lang="en-US" b="1" spc="10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b="1" spc="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often</a:t>
            </a:r>
            <a:r>
              <a:rPr lang="en-US" b="1" spc="1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 spc="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transitional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 month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winter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summer, </a:t>
            </a:r>
            <a:r>
              <a:rPr lang="en-US" b="1" spc="11" dirty="0">
                <a:latin typeface="Calibri" panose="020F0502020204030204" pitchFamily="34" charset="0"/>
                <a:cs typeface="Calibri" panose="020F0502020204030204" pitchFamily="34" charset="0"/>
              </a:rPr>
              <a:t>People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may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update 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wardrobes</a:t>
            </a:r>
            <a:r>
              <a:rPr lang="en-US" b="1" spc="7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-11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b="1" spc="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5" dirty="0">
                <a:latin typeface="Calibri" panose="020F0502020204030204" pitchFamily="34" charset="0"/>
                <a:cs typeface="Calibri" panose="020F0502020204030204" pitchFamily="34" charset="0"/>
              </a:rPr>
              <a:t>suit</a:t>
            </a:r>
            <a:r>
              <a:rPr lang="en-US" b="1" spc="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changing weather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conditions,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leading to </a:t>
            </a:r>
            <a:r>
              <a:rPr lang="en-US" b="1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en-US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clothing</a:t>
            </a:r>
            <a:r>
              <a:rPr lang="en-US" b="1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sales.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65" marR="208273" indent="-285744">
              <a:lnSpc>
                <a:spcPct val="103400"/>
              </a:lnSpc>
              <a:spcBef>
                <a:spcPts val="25"/>
              </a:spcBef>
              <a:buFont typeface="Wingdings"/>
              <a:buChar char=""/>
              <a:tabLst>
                <a:tab pos="397501" algn="l"/>
              </a:tabLst>
            </a:pP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New Year Celebration held in March in diff names like</a:t>
            </a:r>
            <a:r>
              <a:rPr lang="en-US" b="1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5" dirty="0" err="1">
                <a:latin typeface="Calibri" panose="020F0502020204030204" pitchFamily="34" charset="0"/>
                <a:cs typeface="Calibri" panose="020F0502020204030204" pitchFamily="34" charset="0"/>
              </a:rPr>
              <a:t>Naba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5" dirty="0" err="1">
                <a:latin typeface="Calibri" panose="020F0502020204030204" pitchFamily="34" charset="0"/>
                <a:cs typeface="Calibri" panose="020F0502020204030204" pitchFamily="34" charset="0"/>
              </a:rPr>
              <a:t>Barsho</a:t>
            </a:r>
            <a:r>
              <a:rPr lang="en-US" b="1" spc="20" dirty="0" err="1">
                <a:latin typeface="Calibri" panose="020F0502020204030204" pitchFamily="34" charset="0"/>
                <a:cs typeface="Calibri" panose="020F0502020204030204" pitchFamily="34" charset="0"/>
              </a:rPr>
              <a:t>,Pongal,Gudi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 err="1">
                <a:latin typeface="Calibri" panose="020F0502020204030204" pitchFamily="34" charset="0"/>
                <a:cs typeface="Calibri" panose="020F0502020204030204" pitchFamily="34" charset="0"/>
              </a:rPr>
              <a:t>Padwa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people</a:t>
            </a:r>
            <a:r>
              <a:rPr lang="en-US" b="1" spc="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15" dirty="0">
                <a:latin typeface="Calibri" panose="020F0502020204030204" pitchFamily="34" charset="0"/>
                <a:cs typeface="Calibri" panose="020F0502020204030204" pitchFamily="34" charset="0"/>
              </a:rPr>
              <a:t>prefer</a:t>
            </a:r>
            <a:r>
              <a:rPr lang="en-US" b="1" spc="7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-11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b="1" spc="7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buy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clothes</a:t>
            </a:r>
            <a:r>
              <a:rPr lang="en-US" b="1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wear</a:t>
            </a:r>
            <a:r>
              <a:rPr lang="en-US" b="1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en-US" b="1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celebrations.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65" marR="46989" indent="-285744">
              <a:lnSpc>
                <a:spcPct val="102699"/>
              </a:lnSpc>
              <a:spcBef>
                <a:spcPts val="35"/>
              </a:spcBef>
              <a:buFont typeface="Wingdings"/>
              <a:buChar char=""/>
              <a:tabLst>
                <a:tab pos="397501" algn="l"/>
              </a:tabLst>
            </a:pP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b="1" spc="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peak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wedding</a:t>
            </a:r>
            <a:r>
              <a:rPr lang="en-US" b="1" spc="-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5" dirty="0">
                <a:latin typeface="Calibri" panose="020F0502020204030204" pitchFamily="34" charset="0"/>
                <a:cs typeface="Calibri" panose="020F0502020204030204" pitchFamily="34" charset="0"/>
              </a:rPr>
              <a:t>season</a:t>
            </a:r>
            <a:r>
              <a:rPr lang="en-US" b="1" spc="-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typically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falls </a:t>
            </a:r>
            <a:r>
              <a:rPr lang="en-US" b="1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months </a:t>
            </a:r>
            <a:r>
              <a:rPr lang="en-US" b="1" spc="5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b="1" spc="25" dirty="0">
                <a:latin typeface="Calibri" panose="020F0502020204030204" pitchFamily="34" charset="0"/>
                <a:cs typeface="Calibri" panose="020F0502020204030204" pitchFamily="34" charset="0"/>
              </a:rPr>
              <a:t>November to </a:t>
            </a:r>
            <a:r>
              <a:rPr lang="en-US" b="1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20" dirty="0">
                <a:latin typeface="Calibri" panose="020F0502020204030204" pitchFamily="34" charset="0"/>
                <a:cs typeface="Calibri" panose="020F0502020204030204" pitchFamily="34" charset="0"/>
              </a:rPr>
              <a:t>March.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"/>
          <p:cNvSpPr txBox="1">
            <a:spLocks noGrp="1"/>
          </p:cNvSpPr>
          <p:nvPr>
            <p:ph type="title"/>
          </p:nvPr>
        </p:nvSpPr>
        <p:spPr>
          <a:xfrm>
            <a:off x="741219" y="200895"/>
            <a:ext cx="7086600" cy="69272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sz="4000" dirty="0">
                <a:latin typeface="Calibri" panose="020F0502020204030204" pitchFamily="34" charset="0"/>
                <a:cs typeface="Calibri" panose="020F0502020204030204" pitchFamily="34" charset="0"/>
              </a:rPr>
              <a:t>Purchase : Men Vs Women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8" name="Google Shape;478;p34"/>
          <p:cNvSpPr txBox="1">
            <a:spLocks noGrp="1"/>
          </p:cNvSpPr>
          <p:nvPr>
            <p:ph type="subTitle" idx="4294967295"/>
          </p:nvPr>
        </p:nvSpPr>
        <p:spPr>
          <a:xfrm>
            <a:off x="0" y="2647950"/>
            <a:ext cx="2203450" cy="4968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1600"/>
              </a:spcBef>
              <a:buSzPts val="1100"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4" name="object 17"/>
          <p:cNvSpPr txBox="1"/>
          <p:nvPr/>
        </p:nvSpPr>
        <p:spPr>
          <a:xfrm>
            <a:off x="292677" y="959327"/>
            <a:ext cx="4720936" cy="377956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314317" marR="399405" indent="-285744">
              <a:lnSpc>
                <a:spcPct val="102699"/>
              </a:lnSpc>
              <a:spcBef>
                <a:spcPts val="1040"/>
              </a:spcBef>
              <a:buFont typeface="Wingdings" panose="05000000000000000000" pitchFamily="2" charset="2"/>
              <a:buChar char="Ø"/>
              <a:tabLst>
                <a:tab pos="315587" algn="l"/>
              </a:tabLst>
            </a:pP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Most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sales happened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by the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women’s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13.56M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men’s</a:t>
            </a:r>
            <a:r>
              <a:rPr sz="1600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half</a:t>
            </a:r>
            <a:r>
              <a:rPr sz="1600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women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7.61M.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4952" marR="210180" indent="-286378">
              <a:lnSpc>
                <a:spcPct val="103400"/>
              </a:lnSpc>
              <a:spcBef>
                <a:spcPts val="20"/>
              </a:spcBef>
              <a:buFont typeface="Wingdings"/>
              <a:buChar char=""/>
              <a:tabLst>
                <a:tab pos="315587" algn="l"/>
              </a:tabLst>
            </a:pPr>
            <a:r>
              <a:rPr sz="1600" b="1" spc="25" dirty="0">
                <a:latin typeface="Calibri" panose="020F0502020204030204" pitchFamily="34" charset="0"/>
                <a:cs typeface="Calibri" panose="020F0502020204030204" pitchFamily="34" charset="0"/>
              </a:rPr>
              <a:t>Fashion</a:t>
            </a:r>
            <a:r>
              <a:rPr sz="1600" b="1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25" dirty="0">
                <a:latin typeface="Calibri" panose="020F0502020204030204" pitchFamily="34" charset="0"/>
                <a:cs typeface="Calibri" panose="020F0502020204030204" pitchFamily="34" charset="0"/>
              </a:rPr>
              <a:t>Consciousness:</a:t>
            </a:r>
            <a:r>
              <a:rPr sz="1600" b="1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Women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40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average,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 tend</a:t>
            </a:r>
            <a:r>
              <a:rPr sz="1600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1600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fashion-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conscious</a:t>
            </a:r>
            <a:r>
              <a:rPr sz="1600" spc="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aware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latest</a:t>
            </a:r>
            <a:r>
              <a:rPr sz="16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trends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 clothing.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4952" marR="225420" indent="-286378">
              <a:lnSpc>
                <a:spcPct val="102699"/>
              </a:lnSpc>
              <a:spcBef>
                <a:spcPts val="35"/>
              </a:spcBef>
              <a:buFont typeface="Wingdings"/>
              <a:buChar char=""/>
              <a:tabLst>
                <a:tab pos="315587" algn="l"/>
              </a:tabLst>
            </a:pPr>
            <a:r>
              <a:rPr sz="1600" b="1" spc="25" dirty="0">
                <a:latin typeface="Calibri" panose="020F0502020204030204" pitchFamily="34" charset="0"/>
                <a:cs typeface="Calibri" panose="020F0502020204030204" pitchFamily="34" charset="0"/>
              </a:rPr>
              <a:t>Occasional</a:t>
            </a:r>
            <a:r>
              <a:rPr sz="1600" b="1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25" dirty="0">
                <a:latin typeface="Calibri" panose="020F0502020204030204" pitchFamily="34" charset="0"/>
                <a:cs typeface="Calibri" panose="020F0502020204030204" pitchFamily="34" charset="0"/>
              </a:rPr>
              <a:t>Shopping:</a:t>
            </a:r>
            <a:r>
              <a:rPr sz="1600" b="1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Women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 may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engage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frequent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shopping trips,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especially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special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occasions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like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weddings,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festivals,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parties,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family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gatherings.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4952" marR="5080" indent="-286378">
              <a:lnSpc>
                <a:spcPct val="103699"/>
              </a:lnSpc>
              <a:spcBef>
                <a:spcPts val="20"/>
              </a:spcBef>
              <a:buFont typeface="Wingdings"/>
              <a:buChar char=""/>
              <a:tabLst>
                <a:tab pos="315587" algn="l"/>
              </a:tabLst>
            </a:pPr>
            <a:r>
              <a:rPr sz="1600" b="1" spc="20" dirty="0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sz="1600" b="1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spc="25" dirty="0">
                <a:latin typeface="Calibri" panose="020F0502020204030204" pitchFamily="34" charset="0"/>
                <a:cs typeface="Calibri" panose="020F0502020204030204" pitchFamily="34" charset="0"/>
              </a:rPr>
              <a:t>Seasons:</a:t>
            </a:r>
            <a:r>
              <a:rPr sz="1600" b="1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sz="1600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mentioned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latin typeface="Calibri" panose="020F0502020204030204" pitchFamily="34" charset="0"/>
                <a:cs typeface="Calibri" panose="020F0502020204030204" pitchFamily="34" charset="0"/>
              </a:rPr>
              <a:t>earlier,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March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marks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transition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winter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spring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many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regions.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Women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seek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to update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their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wardrobe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appropriate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clothing</a:t>
            </a:r>
            <a:r>
              <a:rPr sz="1600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1600" spc="7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 changing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latin typeface="Calibri" panose="020F0502020204030204" pitchFamily="34" charset="0"/>
                <a:cs typeface="Calibri" panose="020F0502020204030204" pitchFamily="34" charset="0"/>
              </a:rPr>
              <a:t>weather.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738794"/>
              </p:ext>
            </p:extLst>
          </p:nvPr>
        </p:nvGraphicFramePr>
        <p:xfrm>
          <a:off x="5146967" y="1129146"/>
          <a:ext cx="3844636" cy="371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>
            <a:spLocks noGrp="1"/>
          </p:cNvSpPr>
          <p:nvPr>
            <p:ph type="title"/>
          </p:nvPr>
        </p:nvSpPr>
        <p:spPr>
          <a:xfrm>
            <a:off x="457203" y="228601"/>
            <a:ext cx="8021783" cy="5611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200" spc="5" dirty="0">
                <a:latin typeface="Calibri" panose="020F0502020204030204" pitchFamily="34" charset="0"/>
                <a:cs typeface="Calibri" panose="020F0502020204030204" pitchFamily="34" charset="0"/>
              </a:rPr>
              <a:t>Top</a:t>
            </a:r>
            <a:r>
              <a:rPr lang="en-US" sz="3200"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25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32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States </a:t>
            </a:r>
            <a:r>
              <a:rPr lang="en-US" sz="3200" spc="-11" dirty="0">
                <a:latin typeface="Calibri" panose="020F0502020204030204" pitchFamily="34" charset="0"/>
                <a:cs typeface="Calibri" panose="020F0502020204030204" pitchFamily="34" charset="0"/>
              </a:rPr>
              <a:t>Contributing </a:t>
            </a:r>
            <a:r>
              <a:rPr lang="en-US" sz="32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1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3200" spc="-11" dirty="0">
                <a:latin typeface="Calibri" panose="020F0502020204030204" pitchFamily="34" charset="0"/>
                <a:cs typeface="Calibri" panose="020F0502020204030204" pitchFamily="34" charset="0"/>
              </a:rPr>
              <a:t> Sales most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5" name="Google Shape;495;p35"/>
          <p:cNvSpPr txBox="1">
            <a:spLocks noGrp="1"/>
          </p:cNvSpPr>
          <p:nvPr>
            <p:ph type="title" idx="4294967295"/>
          </p:nvPr>
        </p:nvSpPr>
        <p:spPr>
          <a:xfrm>
            <a:off x="0" y="1890713"/>
            <a:ext cx="1147763" cy="336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1"/>
                </a:solidFill>
              </a:rPr>
              <a:t>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97" name="Google Shape;497;p35"/>
          <p:cNvSpPr txBox="1">
            <a:spLocks noGrp="1"/>
          </p:cNvSpPr>
          <p:nvPr>
            <p:ph type="title" idx="4294967295"/>
          </p:nvPr>
        </p:nvSpPr>
        <p:spPr>
          <a:xfrm>
            <a:off x="0" y="1890713"/>
            <a:ext cx="1147763" cy="336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2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546051"/>
              </p:ext>
            </p:extLst>
          </p:nvPr>
        </p:nvGraphicFramePr>
        <p:xfrm>
          <a:off x="4796974" y="870860"/>
          <a:ext cx="3788228" cy="402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object 16"/>
          <p:cNvSpPr txBox="1"/>
          <p:nvPr/>
        </p:nvSpPr>
        <p:spPr>
          <a:xfrm>
            <a:off x="79833" y="870862"/>
            <a:ext cx="4615543" cy="3953647"/>
          </a:xfrm>
          <a:prstGeom prst="rect">
            <a:avLst/>
          </a:prstGeom>
        </p:spPr>
        <p:txBody>
          <a:bodyPr vert="horz" wrap="square" lIns="0" tIns="128271" rIns="0" bIns="0" rtlCol="0">
            <a:spAutoFit/>
          </a:bodyPr>
          <a:lstStyle/>
          <a:p>
            <a:pPr marL="298443" indent="-285744">
              <a:spcBef>
                <a:spcPts val="1011"/>
              </a:spcBef>
              <a:buFont typeface="Wingdings" panose="05000000000000000000" pitchFamily="2" charset="2"/>
              <a:buChar char="Ø"/>
              <a:tabLst>
                <a:tab pos="4765556" algn="l"/>
              </a:tabLst>
            </a:pP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Maharashtra</a:t>
            </a:r>
            <a:r>
              <a:rPr sz="1600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sz="1600" spc="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spc="25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sz="1600" spc="6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5" dirty="0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1600" spc="5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 smtClean="0">
                <a:latin typeface="Calibri" panose="020F0502020204030204" pitchFamily="34" charset="0"/>
                <a:cs typeface="Calibri" panose="020F0502020204030204" pitchFamily="34" charset="0"/>
              </a:rPr>
              <a:t>orders</a:t>
            </a:r>
            <a:r>
              <a:rPr sz="1600" spc="-5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4.5k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followed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Karnataka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45" dirty="0">
                <a:latin typeface="Calibri" panose="020F0502020204030204" pitchFamily="34" charset="0"/>
                <a:cs typeface="Calibri" panose="020F0502020204030204" pitchFamily="34" charset="0"/>
              </a:rPr>
              <a:t>U.P</a:t>
            </a:r>
            <a:r>
              <a:rPr sz="1600" spc="-4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4k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4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-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40" dirty="0">
                <a:latin typeface="Calibri" panose="020F0502020204030204" pitchFamily="34" charset="0"/>
                <a:cs typeface="Calibri" panose="020F0502020204030204" pitchFamily="34" charset="0"/>
              </a:rPr>
              <a:t>3k.</a:t>
            </a:r>
            <a:endParaRPr lang="en-US" sz="1600" spc="4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8443" indent="-285744">
              <a:spcBef>
                <a:spcPts val="1011"/>
              </a:spcBef>
              <a:buFont typeface="Wingdings" panose="05000000000000000000" pitchFamily="2" charset="2"/>
              <a:buChar char="Ø"/>
              <a:tabLst>
                <a:tab pos="4765556" algn="l"/>
              </a:tabLst>
            </a:pP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Haryana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Andhra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Pradesh,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spc="25" dirty="0" smtClean="0">
                <a:latin typeface="Calibri" panose="020F0502020204030204" pitchFamily="34" charset="0"/>
                <a:cs typeface="Calibri" panose="020F0502020204030204" pitchFamily="34" charset="0"/>
              </a:rPr>
              <a:t>and W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est</a:t>
            </a:r>
            <a:r>
              <a:rPr sz="1600" spc="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Bengal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ha</a:t>
            </a:r>
            <a:r>
              <a:rPr lang="en-US"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sz="1600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less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4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6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orders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9872" marR="181606" indent="-285744">
              <a:lnSpc>
                <a:spcPct val="103400"/>
              </a:lnSpc>
              <a:spcBef>
                <a:spcPts val="1689"/>
              </a:spcBef>
              <a:buFont typeface="Wingdings"/>
              <a:buChar char=""/>
              <a:tabLst>
                <a:tab pos="310507" algn="l"/>
              </a:tabLst>
            </a:pPr>
            <a:r>
              <a:rPr sz="1600" b="1" spc="31" dirty="0">
                <a:latin typeface="Calibri" panose="020F0502020204030204" pitchFamily="34" charset="0"/>
                <a:cs typeface="Calibri" panose="020F0502020204030204" pitchFamily="34" charset="0"/>
              </a:rPr>
              <a:t>Population </a:t>
            </a:r>
            <a:r>
              <a:rPr sz="1600" b="1" spc="20" dirty="0">
                <a:latin typeface="Calibri" panose="020F0502020204030204" pitchFamily="34" charset="0"/>
                <a:cs typeface="Calibri" panose="020F0502020204030204" pitchFamily="34" charset="0"/>
              </a:rPr>
              <a:t>Density: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These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three states, </a:t>
            </a:r>
            <a:r>
              <a:rPr sz="16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Maharashtra,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Karnataka,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Uttar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Pradesh, are among</a:t>
            </a:r>
            <a:r>
              <a:rPr sz="16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sz="1600" spc="5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 smtClean="0">
                <a:latin typeface="Calibri" panose="020F0502020204030204" pitchFamily="34" charset="0"/>
                <a:cs typeface="Calibri" panose="020F0502020204030204" pitchFamily="34" charset="0"/>
              </a:rPr>
              <a:t>populous</a:t>
            </a:r>
            <a:r>
              <a:rPr lang="en-US" sz="1600" spc="25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 smtClean="0"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r>
              <a:rPr sz="1600" spc="-5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16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India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spc="2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4130" marR="181606">
              <a:lnSpc>
                <a:spcPct val="103400"/>
              </a:lnSpc>
              <a:spcBef>
                <a:spcPts val="1689"/>
              </a:spcBef>
              <a:tabLst>
                <a:tab pos="310507" algn="l"/>
              </a:tabLst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0986" marR="264153" indent="-286378">
              <a:lnSpc>
                <a:spcPct val="103400"/>
              </a:lnSpc>
              <a:buFont typeface="Wingdings"/>
              <a:buChar char=""/>
              <a:tabLst>
                <a:tab pos="341622" algn="l"/>
              </a:tabLst>
            </a:pPr>
            <a:r>
              <a:rPr sz="1600" b="1" spc="20" dirty="0">
                <a:latin typeface="Calibri" panose="020F0502020204030204" pitchFamily="34" charset="0"/>
                <a:cs typeface="Calibri" panose="020F0502020204030204" pitchFamily="34" charset="0"/>
              </a:rPr>
              <a:t>Festivals </a:t>
            </a:r>
            <a:r>
              <a:rPr sz="1600" b="1" spc="35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sz="1600" b="1" spc="25" dirty="0">
                <a:latin typeface="Calibri" panose="020F0502020204030204" pitchFamily="34" charset="0"/>
                <a:cs typeface="Calibri" panose="020F0502020204030204" pitchFamily="34" charset="0"/>
              </a:rPr>
              <a:t>Celebrations: </a:t>
            </a:r>
            <a:r>
              <a:rPr sz="1600" spc="31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sz="1600" spc="35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diverse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cultural</a:t>
            </a:r>
            <a:r>
              <a:rPr sz="1600" spc="-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festivals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40" dirty="0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spc="4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3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celebrations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throughout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600" spc="-25" dirty="0">
                <a:latin typeface="Calibri" panose="020F0502020204030204" pitchFamily="34" charset="0"/>
                <a:cs typeface="Calibri" panose="020F0502020204030204" pitchFamily="34" charset="0"/>
              </a:rPr>
              <a:t>year, </a:t>
            </a:r>
            <a:r>
              <a:rPr sz="16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prompting</a:t>
            </a:r>
            <a:r>
              <a:rPr sz="1600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people</a:t>
            </a:r>
            <a:r>
              <a:rPr sz="1600" spc="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1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1600" spc="7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31" dirty="0">
                <a:latin typeface="Calibri" panose="020F0502020204030204" pitchFamily="34" charset="0"/>
                <a:cs typeface="Calibri" panose="020F0502020204030204" pitchFamily="34" charset="0"/>
              </a:rPr>
              <a:t>buy </a:t>
            </a:r>
            <a:r>
              <a:rPr sz="1600" spc="20" dirty="0">
                <a:latin typeface="Calibri" panose="020F0502020204030204" pitchFamily="34" charset="0"/>
                <a:cs typeface="Calibri" panose="020F0502020204030204" pitchFamily="34" charset="0"/>
              </a:rPr>
              <a:t>new clothes.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>
            <a:spLocks noGrp="1"/>
          </p:cNvSpPr>
          <p:nvPr>
            <p:ph type="title"/>
          </p:nvPr>
        </p:nvSpPr>
        <p:spPr>
          <a:xfrm>
            <a:off x="900545" y="117763"/>
            <a:ext cx="6761019" cy="6650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Relation between Age and Gender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5" name="Google Shape;495;p35"/>
          <p:cNvSpPr txBox="1">
            <a:spLocks noGrp="1"/>
          </p:cNvSpPr>
          <p:nvPr>
            <p:ph type="title" idx="4294967295"/>
          </p:nvPr>
        </p:nvSpPr>
        <p:spPr>
          <a:xfrm>
            <a:off x="0" y="1890713"/>
            <a:ext cx="1147763" cy="336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1"/>
                </a:solidFill>
              </a:rPr>
              <a:t>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97" name="Google Shape;497;p35"/>
          <p:cNvSpPr txBox="1">
            <a:spLocks noGrp="1"/>
          </p:cNvSpPr>
          <p:nvPr>
            <p:ph type="title" idx="4294967295"/>
          </p:nvPr>
        </p:nvSpPr>
        <p:spPr>
          <a:xfrm>
            <a:off x="0" y="1890713"/>
            <a:ext cx="1147763" cy="336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object 24"/>
          <p:cNvSpPr txBox="1"/>
          <p:nvPr/>
        </p:nvSpPr>
        <p:spPr>
          <a:xfrm>
            <a:off x="101606" y="1107535"/>
            <a:ext cx="3976087" cy="3335273"/>
          </a:xfrm>
          <a:prstGeom prst="rect">
            <a:avLst/>
          </a:prstGeom>
        </p:spPr>
        <p:txBody>
          <a:bodyPr vert="horz" wrap="square" lIns="0" tIns="186691" rIns="0" bIns="0" rtlCol="0">
            <a:spAutoFit/>
          </a:bodyPr>
          <a:lstStyle/>
          <a:p>
            <a:pPr marL="348606" marR="133982" indent="-286378">
              <a:lnSpc>
                <a:spcPct val="102699"/>
              </a:lnSpc>
              <a:spcBef>
                <a:spcPts val="891"/>
              </a:spcBef>
              <a:buFont typeface="Wingdings"/>
              <a:buChar char=""/>
              <a:tabLst>
                <a:tab pos="349242" algn="l"/>
              </a:tabLst>
            </a:pPr>
            <a:r>
              <a:rPr sz="2000" spc="25" dirty="0"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orders </a:t>
            </a:r>
            <a:r>
              <a:rPr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came 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sz="2800" b="1" spc="20" dirty="0">
                <a:latin typeface="Calibri" panose="020F0502020204030204" pitchFamily="34" charset="0"/>
                <a:cs typeface="Calibri" panose="020F0502020204030204" pitchFamily="34" charset="0"/>
              </a:rPr>
              <a:t>Adult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where Women 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7.24% and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 Men</a:t>
            </a:r>
            <a:r>
              <a:rPr sz="1800" spc="-5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25.28</a:t>
            </a:r>
            <a:r>
              <a:rPr sz="1800" spc="25" dirty="0" smtClean="0">
                <a:latin typeface="Calibri" panose="020F0502020204030204" pitchFamily="34" charset="0"/>
                <a:cs typeface="Calibri" panose="020F0502020204030204" pitchFamily="34" charset="0"/>
              </a:rPr>
              <a:t>%.</a:t>
            </a:r>
            <a:endParaRPr lang="en-US" sz="1800" spc="25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228" marR="133982">
              <a:lnSpc>
                <a:spcPct val="102699"/>
              </a:lnSpc>
              <a:spcBef>
                <a:spcPts val="891"/>
              </a:spcBef>
              <a:tabLst>
                <a:tab pos="349242" algn="l"/>
              </a:tabLst>
            </a:pP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8606" marR="5080" indent="-286378">
              <a:lnSpc>
                <a:spcPct val="102800"/>
              </a:lnSpc>
              <a:spcBef>
                <a:spcPts val="35"/>
              </a:spcBef>
              <a:buFont typeface="Wingdings"/>
              <a:buChar char=""/>
              <a:tabLst>
                <a:tab pos="349242" algn="l"/>
              </a:tabLst>
            </a:pPr>
            <a:r>
              <a:rPr sz="1800" b="1" dirty="0">
                <a:latin typeface="Calibri" panose="020F0502020204030204" pitchFamily="34" charset="0"/>
                <a:cs typeface="Calibri" panose="020F0502020204030204" pitchFamily="34" charset="0"/>
              </a:rPr>
              <a:t>Teenager</a:t>
            </a:r>
            <a:r>
              <a:rPr sz="1800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contributed</a:t>
            </a:r>
            <a:r>
              <a:rPr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around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sz="1800" spc="-3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35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women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3.33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11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Men 1.38%.</a:t>
            </a:r>
            <a:endParaRPr lang="en-US" sz="1800" spc="2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229" marR="5080">
              <a:lnSpc>
                <a:spcPct val="102800"/>
              </a:lnSpc>
              <a:spcBef>
                <a:spcPts val="35"/>
              </a:spcBef>
              <a:tabLst>
                <a:tab pos="349242" algn="l"/>
              </a:tabLst>
            </a:pP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8606" indent="-286378">
              <a:spcBef>
                <a:spcPts val="85"/>
              </a:spcBef>
              <a:buFont typeface="Wingdings"/>
              <a:buChar char=""/>
              <a:tabLst>
                <a:tab pos="349242" algn="l"/>
              </a:tabLst>
            </a:pPr>
            <a:r>
              <a:rPr lang="en-US" sz="1800" b="1" spc="15" dirty="0">
                <a:latin typeface="Calibri" panose="020F0502020204030204" pitchFamily="34" charset="0"/>
                <a:cs typeface="Calibri" panose="020F0502020204030204" pitchFamily="34" charset="0"/>
              </a:rPr>
              <a:t>Senior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 Citizens contributed around </a:t>
            </a:r>
            <a:r>
              <a:rPr lang="en-US" sz="1800" spc="15" dirty="0" err="1">
                <a:latin typeface="Calibri" panose="020F0502020204030204" pitchFamily="34" charset="0"/>
                <a:cs typeface="Calibri" panose="020F0502020204030204" pitchFamily="34" charset="0"/>
              </a:rPr>
              <a:t>around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 14% where Women 8.85% &amp; Men 3.92%.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592720"/>
              </p:ext>
            </p:extLst>
          </p:nvPr>
        </p:nvGraphicFramePr>
        <p:xfrm>
          <a:off x="4077693" y="1240971"/>
          <a:ext cx="4935681" cy="356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23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Theme1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666666"/>
      </a:lt2>
      <a:accent1>
        <a:srgbClr val="61EBC1"/>
      </a:accent1>
      <a:accent2>
        <a:srgbClr val="61EBC1"/>
      </a:accent2>
      <a:accent3>
        <a:srgbClr val="61EBC1"/>
      </a:accent3>
      <a:accent4>
        <a:srgbClr val="ABABAB"/>
      </a:accent4>
      <a:accent5>
        <a:srgbClr val="666666"/>
      </a:accent5>
      <a:accent6>
        <a:srgbClr val="22222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A18EEB1-FD0C-498B-B073-7568E51D73D5}" vid="{1D024335-977F-4AB3-AB96-F3BBEBFF487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olet II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92278F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  <a:fontScheme name="Celestial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Celestial">
    <a:fillStyleLst>
      <a:solidFill>
        <a:schemeClr val="phClr"/>
      </a:solidFill>
      <a:gradFill rotWithShape="1">
        <a:gsLst>
          <a:gs pos="0">
            <a:schemeClr val="phClr">
              <a:tint val="70000"/>
              <a:lumMod val="110000"/>
            </a:schemeClr>
          </a:gs>
          <a:gs pos="100000">
            <a:schemeClr val="phClr">
              <a:tint val="82000"/>
              <a:alpha val="74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00000"/>
            </a:schemeClr>
          </a:gs>
          <a:gs pos="100000">
            <a:schemeClr val="phClr">
              <a:shade val="88000"/>
              <a:lumMod val="88000"/>
            </a:schemeClr>
          </a:gs>
        </a:gsLst>
        <a:lin ang="5400000" scaled="1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shade val="96000"/>
              <a:hueMod val="100000"/>
              <a:satMod val="180000"/>
              <a:lumMod val="110000"/>
            </a:schemeClr>
          </a:gs>
          <a:gs pos="100000">
            <a:schemeClr val="phClr">
              <a:shade val="96000"/>
              <a:satMod val="160000"/>
              <a:lumMod val="100000"/>
            </a:schemeClr>
          </a:gs>
        </a:gsLst>
        <a:lin ang="4740000" scaled="1"/>
      </a:gradFill>
      <a:blipFill>
        <a:blip xmlns:r="http://schemas.openxmlformats.org/officeDocument/2006/relationships" r:embed="rId1"/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880</TotalTime>
  <Words>1062</Words>
  <Application>Microsoft Office PowerPoint</Application>
  <PresentationFormat>On-screen Show (16:9)</PresentationFormat>
  <Paragraphs>81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Roboto Condensed Light</vt:lpstr>
      <vt:lpstr>Abel</vt:lpstr>
      <vt:lpstr>Poppins</vt:lpstr>
      <vt:lpstr>Montserrat ExtraBold</vt:lpstr>
      <vt:lpstr>Verdana</vt:lpstr>
      <vt:lpstr>Livvic</vt:lpstr>
      <vt:lpstr>Montserrat SemiBold</vt:lpstr>
      <vt:lpstr>Montserrat</vt:lpstr>
      <vt:lpstr>Roboto</vt:lpstr>
      <vt:lpstr>Calibri</vt:lpstr>
      <vt:lpstr>Wingdings</vt:lpstr>
      <vt:lpstr>Arial</vt:lpstr>
      <vt:lpstr>Montserrat Black</vt:lpstr>
      <vt:lpstr>Source Sans Pro</vt:lpstr>
      <vt:lpstr>Theme1</vt:lpstr>
      <vt:lpstr>Rupashree  Store Annual  Report 2023</vt:lpstr>
      <vt:lpstr>Problem Statement</vt:lpstr>
      <vt:lpstr>TASK</vt:lpstr>
      <vt:lpstr>Dashboard</vt:lpstr>
      <vt:lpstr>Compare the Sales and Orders using a  single chart</vt:lpstr>
      <vt:lpstr>Highest Sales and Orders Month</vt:lpstr>
      <vt:lpstr>Purchase : Men Vs Women</vt:lpstr>
      <vt:lpstr>1</vt:lpstr>
      <vt:lpstr>1</vt:lpstr>
      <vt:lpstr>1</vt:lpstr>
      <vt:lpstr>1</vt:lpstr>
      <vt:lpstr>Top 10 Cities Contributing  the Sales Most</vt:lpstr>
      <vt:lpstr>Key Insights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Rupashree  Store Annual  Report 2023</dc:title>
  <dc:creator>SAYANTAN GHOSH</dc:creator>
  <cp:lastModifiedBy>SAYANTAN GHOSH</cp:lastModifiedBy>
  <cp:revision>58</cp:revision>
  <dcterms:modified xsi:type="dcterms:W3CDTF">2024-11-30T05:56:23Z</dcterms:modified>
</cp:coreProperties>
</file>